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Inter Light"/>
      <p:regular r:id="rId60"/>
      <p:bold r:id="rId61"/>
      <p:italic r:id="rId62"/>
      <p:boldItalic r:id="rId63"/>
    </p:embeddedFont>
    <p:embeddedFont>
      <p:font typeface="Inter"/>
      <p:regular r:id="rId64"/>
      <p:bold r:id="rId65"/>
      <p:italic r:id="rId66"/>
      <p:boldItalic r:id="rId67"/>
    </p:embeddedFont>
    <p:embeddedFont>
      <p:font typeface="Ubuntu Mono"/>
      <p:regular r:id="rId68"/>
      <p:bold r:id="rId69"/>
      <p:italic r:id="rId70"/>
      <p:boldItalic r:id="rId71"/>
    </p:embeddedFont>
    <p:embeddedFont>
      <p:font typeface="Roboto Mono"/>
      <p:regular r:id="rId72"/>
      <p:bold r:id="rId73"/>
      <p:italic r:id="rId74"/>
      <p:boldItalic r:id="rId75"/>
    </p:embeddedFont>
    <p:embeddedFont>
      <p:font typeface="Open Sans Light"/>
      <p:regular r:id="rId76"/>
      <p:bold r:id="rId77"/>
      <p:italic r:id="rId78"/>
      <p:boldItalic r:id="rId79"/>
    </p:embeddedFont>
    <p:embeddedFont>
      <p:font typeface="Open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D78A28-E2C4-44D0-A993-C346D8ACB0D8}">
  <a:tblStyle styleId="{5DD78A28-E2C4-44D0-A993-C346D8ACB0D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OpenSans-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regular.fntdata"/><Relationship Id="rId82" Type="http://schemas.openxmlformats.org/officeDocument/2006/relationships/font" Target="fonts/OpenSans-italic.fntdata"/><Relationship Id="rId81"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ono-bold.fntdata"/><Relationship Id="rId72" Type="http://schemas.openxmlformats.org/officeDocument/2006/relationships/font" Target="fonts/RobotoMono-regular.fntdata"/><Relationship Id="rId31" Type="http://schemas.openxmlformats.org/officeDocument/2006/relationships/slide" Target="slides/slide25.xml"/><Relationship Id="rId75" Type="http://schemas.openxmlformats.org/officeDocument/2006/relationships/font" Target="fonts/RobotoMono-boldItalic.fntdata"/><Relationship Id="rId30" Type="http://schemas.openxmlformats.org/officeDocument/2006/relationships/slide" Target="slides/slide24.xml"/><Relationship Id="rId74" Type="http://schemas.openxmlformats.org/officeDocument/2006/relationships/font" Target="fonts/RobotoMono-italic.fntdata"/><Relationship Id="rId33" Type="http://schemas.openxmlformats.org/officeDocument/2006/relationships/slide" Target="slides/slide27.xml"/><Relationship Id="rId77" Type="http://schemas.openxmlformats.org/officeDocument/2006/relationships/font" Target="fonts/OpenSansLight-bold.fntdata"/><Relationship Id="rId32" Type="http://schemas.openxmlformats.org/officeDocument/2006/relationships/slide" Target="slides/slide26.xml"/><Relationship Id="rId76" Type="http://schemas.openxmlformats.org/officeDocument/2006/relationships/font" Target="fonts/OpenSansLight-regular.fntdata"/><Relationship Id="rId35" Type="http://schemas.openxmlformats.org/officeDocument/2006/relationships/slide" Target="slides/slide29.xml"/><Relationship Id="rId79" Type="http://schemas.openxmlformats.org/officeDocument/2006/relationships/font" Target="fonts/OpenSansLight-boldItalic.fntdata"/><Relationship Id="rId34" Type="http://schemas.openxmlformats.org/officeDocument/2006/relationships/slide" Target="slides/slide28.xml"/><Relationship Id="rId78" Type="http://schemas.openxmlformats.org/officeDocument/2006/relationships/font" Target="fonts/OpenSansLight-italic.fntdata"/><Relationship Id="rId71" Type="http://schemas.openxmlformats.org/officeDocument/2006/relationships/font" Target="fonts/UbuntuMono-boldItalic.fntdata"/><Relationship Id="rId70" Type="http://schemas.openxmlformats.org/officeDocument/2006/relationships/font" Target="fonts/UbuntuMon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nterLight-italic.fntdata"/><Relationship Id="rId61" Type="http://schemas.openxmlformats.org/officeDocument/2006/relationships/font" Target="fonts/InterLight-bold.fntdata"/><Relationship Id="rId20" Type="http://schemas.openxmlformats.org/officeDocument/2006/relationships/slide" Target="slides/slide14.xml"/><Relationship Id="rId64" Type="http://schemas.openxmlformats.org/officeDocument/2006/relationships/font" Target="fonts/Inter-regular.fntdata"/><Relationship Id="rId63" Type="http://schemas.openxmlformats.org/officeDocument/2006/relationships/font" Target="fonts/InterLight-boldItalic.fntdata"/><Relationship Id="rId22" Type="http://schemas.openxmlformats.org/officeDocument/2006/relationships/slide" Target="slides/slide16.xml"/><Relationship Id="rId66" Type="http://schemas.openxmlformats.org/officeDocument/2006/relationships/font" Target="fonts/Inter-italic.fntdata"/><Relationship Id="rId21" Type="http://schemas.openxmlformats.org/officeDocument/2006/relationships/slide" Target="slides/slide15.xml"/><Relationship Id="rId65" Type="http://schemas.openxmlformats.org/officeDocument/2006/relationships/font" Target="fonts/Inter-bold.fntdata"/><Relationship Id="rId24" Type="http://schemas.openxmlformats.org/officeDocument/2006/relationships/slide" Target="slides/slide18.xml"/><Relationship Id="rId68" Type="http://schemas.openxmlformats.org/officeDocument/2006/relationships/font" Target="fonts/UbuntuMono-regular.fntdata"/><Relationship Id="rId23" Type="http://schemas.openxmlformats.org/officeDocument/2006/relationships/slide" Target="slides/slide17.xml"/><Relationship Id="rId67" Type="http://schemas.openxmlformats.org/officeDocument/2006/relationships/font" Target="fonts/Inter-boldItalic.fntdata"/><Relationship Id="rId60" Type="http://schemas.openxmlformats.org/officeDocument/2006/relationships/font" Target="fonts/InterLight-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UbuntuMon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2ccf0a26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2ccf0a26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2ccf0a26f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2ccf0a26f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2ccf0a26f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2ccf0a26f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2ccf0a26f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2ccf0a26f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ccf0a26f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2ccf0a26f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2ccf0a26f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2ccf0a26f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2ccf0a26f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2ccf0a26f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2ccf0a26f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2ccf0a26f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2ccf0a26f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2ccf0a26f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2ccf0a26f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2ccf0a26f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2ccf0a26f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2ccf0a26f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ccf0a26f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2ccf0a26f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youcan see, many different pipelines so I’m not going to try to tell you much about any particular one, but rather try to convince why you should take the time to explore and try out the pipelines.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2ccf0a26f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2ccf0a26f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2ccf0a26f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2ccf0a26f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2ccf0a26f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2ccf0a26f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2ccf0a26f0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2ccf0a26f0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2ccf0a26f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2ccf0a26f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2ccf0a26f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2ccf0a26f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2ccf0a26f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2ccf0a26f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2ccf0a26f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2ccf0a26f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cda8321b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2cda8321b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nextflow pull nf-core/eager -r 2.5.0</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2ccf0a26f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2ccf0a26f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2ccf0a26f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ccf0a26f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you wouldn’t be the first..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2ccf0a26f0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2ccf0a26f0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nextflow run nf-core/eager -r 2.5.0 -profile singularity,test --outdir ./test-example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2ccf0a26f0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2ccf0a26f0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2ccf0a26f0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2ccf0a26f0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2ccf0a26f0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2ccf0a26f0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2ccf0a26f0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2ccf0a26f0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2ccf0a26f0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2ccf0a26f0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2ccf0a26f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2ccf0a26f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2ccf0a26f0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2ccf0a26f0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2ccf0a26f0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2ccf0a26f0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2ccf0a26f0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2ccf0a26f0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2f86bcbd86_0_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32f86bcbd86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2ccf0a26f0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2ccf0a26f0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2ccf0a26f0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2ccf0a26f0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2ccf0a26f0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2ccf0a26f0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2ccf0a26f0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2ccf0a26f0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2ccf0a26f0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2ccf0a26f0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2ccf0a26f0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2ccf0a26f0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2ccf0a26f0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2ccf0a26f0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2ccf0a26f0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2ccf0a26f0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E5E5E"/>
                </a:solidFill>
                <a:latin typeface="Inter Light"/>
                <a:ea typeface="Inter Light"/>
                <a:cs typeface="Inter Light"/>
                <a:sym typeface="Inter Light"/>
              </a:rPr>
              <a:t>Note: each new run in the same location renames old</a:t>
            </a:r>
            <a:br>
              <a:rPr lang="en" sz="1800">
                <a:solidFill>
                  <a:srgbClr val="5E5E5E"/>
                </a:solidFill>
                <a:latin typeface="Inter Light"/>
                <a:ea typeface="Inter Light"/>
                <a:cs typeface="Inter Light"/>
                <a:sym typeface="Inter Light"/>
              </a:rPr>
            </a:br>
            <a:r>
              <a:rPr lang="en" sz="1800">
                <a:solidFill>
                  <a:srgbClr val="5E5E5E"/>
                </a:solidFill>
                <a:latin typeface="Inter Light"/>
                <a:ea typeface="Inter Light"/>
                <a:cs typeface="Inter Light"/>
                <a:sym typeface="Inter Light"/>
              </a:rPr>
              <a:t>logs: the old </a:t>
            </a:r>
            <a:r>
              <a:rPr lang="en" sz="1800">
                <a:solidFill>
                  <a:srgbClr val="188038"/>
                </a:solidFill>
                <a:latin typeface="Roboto Mono"/>
                <a:ea typeface="Roboto Mono"/>
                <a:cs typeface="Roboto Mono"/>
                <a:sym typeface="Roboto Mono"/>
              </a:rPr>
              <a:t>.nextflow.log</a:t>
            </a:r>
            <a:r>
              <a:rPr lang="en" sz="1800">
                <a:solidFill>
                  <a:srgbClr val="5E5E5E"/>
                </a:solidFill>
                <a:latin typeface="Inter Light"/>
                <a:ea typeface="Inter Light"/>
                <a:cs typeface="Inter Light"/>
                <a:sym typeface="Inter Light"/>
              </a:rPr>
              <a:t> becomes </a:t>
            </a:r>
            <a:r>
              <a:rPr lang="en" sz="1800">
                <a:solidFill>
                  <a:srgbClr val="188038"/>
                </a:solidFill>
                <a:latin typeface="Roboto Mono"/>
                <a:ea typeface="Roboto Mono"/>
                <a:cs typeface="Roboto Mono"/>
                <a:sym typeface="Roboto Mono"/>
              </a:rPr>
              <a:t>.nextflow.log.1</a:t>
            </a:r>
            <a:endParaRPr sz="1800">
              <a:solidFill>
                <a:srgbClr val="5E5E5E"/>
              </a:solidFill>
              <a:latin typeface="Inter Light"/>
              <a:ea typeface="Inter Light"/>
              <a:cs typeface="Inter Light"/>
              <a:sym typeface="Inter Light"/>
            </a:endParaRPr>
          </a:p>
          <a:p>
            <a:pPr indent="0" lvl="0" marL="0" rtl="0" algn="l">
              <a:spcBef>
                <a:spcPts val="120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2ccf0a26f0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2ccf0a26f0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2ccf0a26f0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2ccf0a26f0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E5E5E"/>
              </a:buClr>
              <a:buSzPts val="1800"/>
              <a:buFont typeface="Inter Light"/>
              <a:buChar char="●"/>
            </a:pPr>
            <a:r>
              <a:rPr lang="en" sz="1800">
                <a:solidFill>
                  <a:srgbClr val="5E5E5E"/>
                </a:solidFill>
                <a:latin typeface="Inter Light"/>
                <a:ea typeface="Inter Light"/>
                <a:cs typeface="Inter Light"/>
                <a:sym typeface="Inter Light"/>
              </a:rPr>
              <a:t>.command.err: </a:t>
            </a:r>
            <a:r>
              <a:rPr b="1" lang="en" sz="1800">
                <a:solidFill>
                  <a:srgbClr val="24B064"/>
                </a:solidFill>
                <a:latin typeface="Inter"/>
                <a:ea typeface="Inter"/>
                <a:cs typeface="Inter"/>
                <a:sym typeface="Inter"/>
              </a:rPr>
              <a:t>stderr</a:t>
            </a:r>
            <a:r>
              <a:rPr lang="en" sz="1800">
                <a:solidFill>
                  <a:srgbClr val="5E5E5E"/>
                </a:solidFill>
                <a:latin typeface="Inter Light"/>
                <a:ea typeface="Inter Light"/>
                <a:cs typeface="Inter Light"/>
                <a:sym typeface="Inter Light"/>
              </a:rPr>
              <a:t> console stream of the executed command </a:t>
            </a:r>
            <a:endParaRPr sz="1800">
              <a:solidFill>
                <a:srgbClr val="5E5E5E"/>
              </a:solidFill>
              <a:latin typeface="Inter Light"/>
              <a:ea typeface="Inter Light"/>
              <a:cs typeface="Inter Light"/>
              <a:sym typeface="Inter Light"/>
            </a:endParaRPr>
          </a:p>
          <a:p>
            <a:pPr indent="-342900" lvl="0" marL="457200" rtl="0" algn="l">
              <a:lnSpc>
                <a:spcPct val="115000"/>
              </a:lnSpc>
              <a:spcBef>
                <a:spcPts val="0"/>
              </a:spcBef>
              <a:spcAft>
                <a:spcPts val="0"/>
              </a:spcAft>
              <a:buClr>
                <a:srgbClr val="5E5E5E"/>
              </a:buClr>
              <a:buSzPts val="1800"/>
              <a:buFont typeface="Inter Light"/>
              <a:buChar char="●"/>
            </a:pPr>
            <a:r>
              <a:rPr lang="en" sz="1800">
                <a:solidFill>
                  <a:srgbClr val="5E5E5E"/>
                </a:solidFill>
                <a:latin typeface="Inter Light"/>
                <a:ea typeface="Inter Light"/>
                <a:cs typeface="Inter Light"/>
                <a:sym typeface="Inter Light"/>
              </a:rPr>
              <a:t>.command.log: combined stderr and </a:t>
            </a:r>
            <a:endParaRPr sz="1800">
              <a:solidFill>
                <a:srgbClr val="5E5E5E"/>
              </a:solidFill>
              <a:latin typeface="Inter Light"/>
              <a:ea typeface="Inter Light"/>
              <a:cs typeface="Inter Light"/>
              <a:sym typeface="Inter Light"/>
            </a:endParaRPr>
          </a:p>
          <a:p>
            <a:pPr indent="-342900" lvl="0" marL="457200" rtl="0" algn="l">
              <a:lnSpc>
                <a:spcPct val="115000"/>
              </a:lnSpc>
              <a:spcBef>
                <a:spcPts val="0"/>
              </a:spcBef>
              <a:spcAft>
                <a:spcPts val="0"/>
              </a:spcAft>
              <a:buClr>
                <a:srgbClr val="5E5E5E"/>
              </a:buClr>
              <a:buSzPts val="1800"/>
              <a:buFont typeface="Inter Light"/>
              <a:buChar char="●"/>
            </a:pPr>
            <a:r>
              <a:rPr lang="en" sz="1800">
                <a:solidFill>
                  <a:srgbClr val="5E5E5E"/>
                </a:solidFill>
                <a:latin typeface="Inter Light"/>
                <a:ea typeface="Inter Light"/>
                <a:cs typeface="Inter Light"/>
                <a:sym typeface="Inter Light"/>
              </a:rPr>
              <a:t>.command.out: </a:t>
            </a:r>
            <a:r>
              <a:rPr b="1" lang="en" sz="1800">
                <a:solidFill>
                  <a:srgbClr val="24B064"/>
                </a:solidFill>
                <a:latin typeface="Inter"/>
                <a:ea typeface="Inter"/>
                <a:cs typeface="Inter"/>
                <a:sym typeface="Inter"/>
              </a:rPr>
              <a:t>stdout</a:t>
            </a:r>
            <a:r>
              <a:rPr lang="en" sz="1800">
                <a:solidFill>
                  <a:srgbClr val="5E5E5E"/>
                </a:solidFill>
                <a:latin typeface="Inter Light"/>
                <a:ea typeface="Inter Light"/>
                <a:cs typeface="Inter Light"/>
                <a:sym typeface="Inter Light"/>
              </a:rPr>
              <a:t> console stream of the executed command</a:t>
            </a:r>
            <a:endParaRPr sz="1800">
              <a:solidFill>
                <a:srgbClr val="5E5E5E"/>
              </a:solidFill>
              <a:latin typeface="Inter Light"/>
              <a:ea typeface="Inter Light"/>
              <a:cs typeface="Inter Light"/>
              <a:sym typeface="Inter Light"/>
            </a:endParaRPr>
          </a:p>
          <a:p>
            <a:pPr indent="-342900" lvl="0" marL="457200" rtl="0" algn="l">
              <a:lnSpc>
                <a:spcPct val="115000"/>
              </a:lnSpc>
              <a:spcBef>
                <a:spcPts val="0"/>
              </a:spcBef>
              <a:spcAft>
                <a:spcPts val="0"/>
              </a:spcAft>
              <a:buClr>
                <a:srgbClr val="5E5E5E"/>
              </a:buClr>
              <a:buSzPts val="1800"/>
              <a:buFont typeface="Inter Light"/>
              <a:buChar char="●"/>
            </a:pPr>
            <a:r>
              <a:rPr lang="en" sz="1800">
                <a:solidFill>
                  <a:srgbClr val="5E5E5E"/>
                </a:solidFill>
                <a:latin typeface="Inter Light"/>
                <a:ea typeface="Inter Light"/>
                <a:cs typeface="Inter Light"/>
                <a:sym typeface="Inter Light"/>
              </a:rPr>
              <a:t>.command.run: the actual </a:t>
            </a:r>
            <a:r>
              <a:rPr lang="en" sz="1800">
                <a:solidFill>
                  <a:srgbClr val="188038"/>
                </a:solidFill>
                <a:latin typeface="Roboto Mono"/>
                <a:ea typeface="Roboto Mono"/>
                <a:cs typeface="Roboto Mono"/>
                <a:sym typeface="Roboto Mono"/>
              </a:rPr>
              <a:t>bash</a:t>
            </a:r>
            <a:r>
              <a:rPr lang="en" sz="1800">
                <a:solidFill>
                  <a:srgbClr val="5E5E5E"/>
                </a:solidFill>
                <a:latin typeface="Inter Light"/>
                <a:ea typeface="Inter Light"/>
                <a:cs typeface="Inter Light"/>
                <a:sym typeface="Inter Light"/>
              </a:rPr>
              <a:t> or </a:t>
            </a:r>
            <a:r>
              <a:rPr lang="en" sz="1800">
                <a:solidFill>
                  <a:srgbClr val="188038"/>
                </a:solidFill>
                <a:latin typeface="Roboto Mono"/>
                <a:ea typeface="Roboto Mono"/>
                <a:cs typeface="Roboto Mono"/>
                <a:sym typeface="Roboto Mono"/>
              </a:rPr>
              <a:t>sbatch</a:t>
            </a:r>
            <a:r>
              <a:rPr lang="en" sz="1800">
                <a:solidFill>
                  <a:srgbClr val="5E5E5E"/>
                </a:solidFill>
                <a:latin typeface="Inter Light"/>
                <a:ea typeface="Inter Light"/>
                <a:cs typeface="Inter Light"/>
                <a:sym typeface="Inter Light"/>
              </a:rPr>
              <a:t> script executed</a:t>
            </a:r>
            <a:endParaRPr sz="1800">
              <a:solidFill>
                <a:srgbClr val="5E5E5E"/>
              </a:solidFill>
              <a:latin typeface="Inter Light"/>
              <a:ea typeface="Inter Light"/>
              <a:cs typeface="Inter Light"/>
              <a:sym typeface="Inter Light"/>
            </a:endParaRPr>
          </a:p>
          <a:p>
            <a:pPr indent="-342900" lvl="0" marL="457200" rtl="0" algn="l">
              <a:lnSpc>
                <a:spcPct val="115000"/>
              </a:lnSpc>
              <a:spcBef>
                <a:spcPts val="0"/>
              </a:spcBef>
              <a:spcAft>
                <a:spcPts val="0"/>
              </a:spcAft>
              <a:buClr>
                <a:srgbClr val="5E5E5E"/>
              </a:buClr>
              <a:buSzPts val="1800"/>
              <a:buFont typeface="Inter Light"/>
              <a:buChar char="●"/>
            </a:pPr>
            <a:r>
              <a:rPr lang="en" sz="1800">
                <a:solidFill>
                  <a:srgbClr val="5E5E5E"/>
                </a:solidFill>
                <a:latin typeface="Inter Light"/>
                <a:ea typeface="Inter Light"/>
                <a:cs typeface="Inter Light"/>
                <a:sym typeface="Inter Light"/>
              </a:rPr>
              <a:t>.command.sh: a </a:t>
            </a:r>
            <a:r>
              <a:rPr lang="en" sz="1800">
                <a:solidFill>
                  <a:srgbClr val="188038"/>
                </a:solidFill>
                <a:latin typeface="Roboto Mono"/>
                <a:ea typeface="Roboto Mono"/>
                <a:cs typeface="Roboto Mono"/>
                <a:sym typeface="Roboto Mono"/>
              </a:rPr>
              <a:t>bash</a:t>
            </a:r>
            <a:r>
              <a:rPr lang="en" sz="1800">
                <a:solidFill>
                  <a:srgbClr val="5E5E5E"/>
                </a:solidFill>
                <a:latin typeface="Inter Light"/>
                <a:ea typeface="Inter Light"/>
                <a:cs typeface="Inter Light"/>
                <a:sym typeface="Inter Light"/>
              </a:rPr>
              <a:t> script containing the generated tool command</a:t>
            </a:r>
            <a:endParaRPr sz="1800">
              <a:solidFill>
                <a:srgbClr val="5E5E5E"/>
              </a:solidFill>
              <a:latin typeface="Inter Light"/>
              <a:ea typeface="Inter Light"/>
              <a:cs typeface="Inter Light"/>
              <a:sym typeface="Inter Light"/>
            </a:endParaRPr>
          </a:p>
          <a:p>
            <a:pPr indent="-342900" lvl="0" marL="457200" rtl="0" algn="l">
              <a:lnSpc>
                <a:spcPct val="115000"/>
              </a:lnSpc>
              <a:spcBef>
                <a:spcPts val="0"/>
              </a:spcBef>
              <a:spcAft>
                <a:spcPts val="0"/>
              </a:spcAft>
              <a:buClr>
                <a:srgbClr val="5E5E5E"/>
              </a:buClr>
              <a:buSzPts val="1800"/>
              <a:buFont typeface="Inter Light"/>
              <a:buChar char="●"/>
            </a:pPr>
            <a:r>
              <a:rPr lang="en" sz="1800">
                <a:solidFill>
                  <a:srgbClr val="5E5E5E"/>
                </a:solidFill>
                <a:latin typeface="Inter Light"/>
                <a:ea typeface="Inter Light"/>
                <a:cs typeface="Inter Light"/>
                <a:sym typeface="Inter Light"/>
              </a:rPr>
              <a:t>.exitcode: file containing the exit code of the process (on completion)</a:t>
            </a:r>
            <a:br>
              <a:rPr lang="en" sz="1800">
                <a:solidFill>
                  <a:srgbClr val="5E5E5E"/>
                </a:solidFill>
                <a:latin typeface="Inter Light"/>
                <a:ea typeface="Inter Light"/>
                <a:cs typeface="Inter Light"/>
                <a:sym typeface="Inter Light"/>
              </a:rPr>
            </a:br>
            <a:endParaRPr sz="1800">
              <a:solidFill>
                <a:srgbClr val="5E5E5E"/>
              </a:solidFill>
              <a:latin typeface="Inter Light"/>
              <a:ea typeface="Inter Light"/>
              <a:cs typeface="Inter Light"/>
              <a:sym typeface="Inter Light"/>
            </a:endParaRPr>
          </a:p>
          <a:p>
            <a:pPr indent="-342900" lvl="0" marL="457200" rtl="0" algn="l">
              <a:lnSpc>
                <a:spcPct val="115000"/>
              </a:lnSpc>
              <a:spcBef>
                <a:spcPts val="0"/>
              </a:spcBef>
              <a:spcAft>
                <a:spcPts val="0"/>
              </a:spcAft>
              <a:buClr>
                <a:srgbClr val="5E5E5E"/>
              </a:buClr>
              <a:buSzPts val="1800"/>
              <a:buFont typeface="Inter Light"/>
              <a:buChar char="●"/>
            </a:pPr>
            <a:r>
              <a:rPr lang="en" sz="1800">
                <a:solidFill>
                  <a:srgbClr val="5E5E5E"/>
                </a:solidFill>
                <a:latin typeface="Inter Light"/>
                <a:ea typeface="Inter Light"/>
                <a:cs typeface="Inter Light"/>
                <a:sym typeface="Inter Light"/>
              </a:rPr>
              <a:t>test_sample2_R1.fastq.gz: a </a:t>
            </a:r>
            <a:r>
              <a:rPr b="1" lang="en" sz="1800">
                <a:solidFill>
                  <a:srgbClr val="24B064"/>
                </a:solidFill>
                <a:latin typeface="Inter"/>
                <a:ea typeface="Inter"/>
                <a:cs typeface="Inter"/>
                <a:sym typeface="Inter"/>
              </a:rPr>
              <a:t>symlinked</a:t>
            </a:r>
            <a:r>
              <a:rPr lang="en" sz="1800">
                <a:solidFill>
                  <a:srgbClr val="5E5E5E"/>
                </a:solidFill>
                <a:latin typeface="Inter Light"/>
                <a:ea typeface="Inter Light"/>
                <a:cs typeface="Inter Light"/>
                <a:sym typeface="Inter Light"/>
              </a:rPr>
              <a:t> input file from a previous process</a:t>
            </a:r>
            <a:endParaRPr sz="1800">
              <a:solidFill>
                <a:srgbClr val="5E5E5E"/>
              </a:solidFill>
              <a:latin typeface="Inter Light"/>
              <a:ea typeface="Inter Light"/>
              <a:cs typeface="Inter Light"/>
              <a:sym typeface="Inter Light"/>
            </a:endParaRPr>
          </a:p>
          <a:p>
            <a:pPr indent="-342900" lvl="0" marL="457200" rtl="0" algn="l">
              <a:lnSpc>
                <a:spcPct val="115000"/>
              </a:lnSpc>
              <a:spcBef>
                <a:spcPts val="0"/>
              </a:spcBef>
              <a:spcAft>
                <a:spcPts val="0"/>
              </a:spcAft>
              <a:buClr>
                <a:srgbClr val="5E5E5E"/>
              </a:buClr>
              <a:buSzPts val="1800"/>
              <a:buFont typeface="Inter Light"/>
              <a:buChar char="●"/>
            </a:pPr>
            <a:r>
              <a:rPr lang="en" sz="1800">
                <a:solidFill>
                  <a:srgbClr val="5E5E5E"/>
                </a:solidFill>
                <a:latin typeface="Inter Light"/>
                <a:ea typeface="Inter Light"/>
                <a:cs typeface="Inter Light"/>
                <a:sym typeface="Inter Light"/>
              </a:rPr>
              <a:t>test_sample2_run0_raw_1_fastqc.html: output file</a:t>
            </a:r>
            <a:endParaRPr sz="1800">
              <a:solidFill>
                <a:srgbClr val="5E5E5E"/>
              </a:solidFill>
              <a:latin typeface="Inter Light"/>
              <a:ea typeface="Inter Light"/>
              <a:cs typeface="Inter Light"/>
              <a:sym typeface="Inter Light"/>
            </a:endParaRPr>
          </a:p>
          <a:p>
            <a:pPr indent="0" lvl="0" marL="0" rtl="0" algn="l">
              <a:lnSpc>
                <a:spcPct val="115000"/>
              </a:lnSpc>
              <a:spcBef>
                <a:spcPts val="1200"/>
              </a:spcBef>
              <a:spcAft>
                <a:spcPts val="1200"/>
              </a:spcAft>
              <a:buClr>
                <a:schemeClr val="dk1"/>
              </a:buClr>
              <a:buSzPts val="1100"/>
              <a:buFont typeface="Arial"/>
              <a:buNone/>
            </a:pPr>
            <a:r>
              <a:rPr lang="en" sz="1800">
                <a:solidFill>
                  <a:srgbClr val="5E5E5E"/>
                </a:solidFill>
                <a:latin typeface="Inter Light"/>
                <a:ea typeface="Inter Light"/>
                <a:cs typeface="Inter Light"/>
                <a:sym typeface="Inter Light"/>
              </a:rPr>
              <a:t>Try exploring one yourself now!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2f86bcbd86_0_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32f86bcbd86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2ccf0a26f0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2ccf0a26f0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2ccf0a26f0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2ccf0a26f0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2ccf0a26f0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2ccf0a26f0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2ccf0a26f0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2ccf0a26f0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2f86bcbd86_0_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g32f86bcbd86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2ccf0a26f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2ccf0a26f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first start with users.</a:t>
            </a:r>
            <a:br>
              <a:rPr lang="en"/>
            </a:br>
            <a:br>
              <a:rPr lang="en"/>
            </a:br>
            <a:r>
              <a:rPr lang="en"/>
              <a:t>Why should you use nf-core pipelines over other existing pipelines and/or making your own?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2ccf0a26f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2ccf0a26f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2ccf0a26f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2ccf0a26f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Right">
  <p:cSld name="TITLE_ONLY_1">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0"/>
            <a:ext cx="9144003" cy="1143000"/>
          </a:xfrm>
          <a:prstGeom prst="rect">
            <a:avLst/>
          </a:prstGeom>
          <a:noFill/>
          <a:ln>
            <a:noFill/>
          </a:ln>
        </p:spPr>
      </p:pic>
      <p:sp>
        <p:nvSpPr>
          <p:cNvPr id="52" name="Google Shape;52;p13"/>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2pPr>
            <a:lvl3pPr lvl="2">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3pPr>
            <a:lvl4pPr lvl="3">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4pPr>
            <a:lvl5pPr lvl="4">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5pPr>
            <a:lvl6pPr lvl="5">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6pPr>
            <a:lvl7pPr lvl="6">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7pPr>
            <a:lvl8pPr lvl="7">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8pPr>
            <a:lvl9pPr lvl="8">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9pPr>
          </a:lstStyle>
          <a:p/>
        </p:txBody>
      </p:sp>
      <p:sp>
        <p:nvSpPr>
          <p:cNvPr id="53" name="Google Shape;53;p1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Right">
  <p:cSld name="TITLE_AND_BODY_1">
    <p:spTree>
      <p:nvGrpSpPr>
        <p:cNvPr id="54" name="Shape 54"/>
        <p:cNvGrpSpPr/>
        <p:nvPr/>
      </p:nvGrpSpPr>
      <p:grpSpPr>
        <a:xfrm>
          <a:off x="0" y="0"/>
          <a:ext cx="0" cy="0"/>
          <a:chOff x="0" y="0"/>
          <a:chExt cx="0" cy="0"/>
        </a:xfrm>
      </p:grpSpPr>
      <p:pic>
        <p:nvPicPr>
          <p:cNvPr id="55" name="Google Shape;55;p14"/>
          <p:cNvPicPr preferRelativeResize="0"/>
          <p:nvPr/>
        </p:nvPicPr>
        <p:blipFill>
          <a:blip r:embed="rId2">
            <a:alphaModFix/>
          </a:blip>
          <a:stretch>
            <a:fillRect/>
          </a:stretch>
        </p:blipFill>
        <p:spPr>
          <a:xfrm>
            <a:off x="0" y="0"/>
            <a:ext cx="9144003" cy="1143000"/>
          </a:xfrm>
          <a:prstGeom prst="rect">
            <a:avLst/>
          </a:prstGeom>
          <a:noFill/>
          <a:ln>
            <a:noFill/>
          </a:ln>
        </p:spPr>
      </p:pic>
      <p:sp>
        <p:nvSpPr>
          <p:cNvPr id="56" name="Google Shape;56;p14"/>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SzPts val="2800"/>
              <a:buFont typeface="Inter Light"/>
              <a:buNone/>
              <a:defRPr>
                <a:latin typeface="Inter Light"/>
                <a:ea typeface="Inter Light"/>
                <a:cs typeface="Inter Light"/>
                <a:sym typeface="Inter Light"/>
              </a:defRPr>
            </a:lvl2pPr>
            <a:lvl3pPr lvl="2">
              <a:spcBef>
                <a:spcPts val="0"/>
              </a:spcBef>
              <a:spcAft>
                <a:spcPts val="0"/>
              </a:spcAft>
              <a:buSzPts val="2800"/>
              <a:buFont typeface="Inter Light"/>
              <a:buNone/>
              <a:defRPr>
                <a:latin typeface="Inter Light"/>
                <a:ea typeface="Inter Light"/>
                <a:cs typeface="Inter Light"/>
                <a:sym typeface="Inter Light"/>
              </a:defRPr>
            </a:lvl3pPr>
            <a:lvl4pPr lvl="3">
              <a:spcBef>
                <a:spcPts val="0"/>
              </a:spcBef>
              <a:spcAft>
                <a:spcPts val="0"/>
              </a:spcAft>
              <a:buSzPts val="2800"/>
              <a:buFont typeface="Inter Light"/>
              <a:buNone/>
              <a:defRPr>
                <a:latin typeface="Inter Light"/>
                <a:ea typeface="Inter Light"/>
                <a:cs typeface="Inter Light"/>
                <a:sym typeface="Inter Light"/>
              </a:defRPr>
            </a:lvl4pPr>
            <a:lvl5pPr lvl="4">
              <a:spcBef>
                <a:spcPts val="0"/>
              </a:spcBef>
              <a:spcAft>
                <a:spcPts val="0"/>
              </a:spcAft>
              <a:buSzPts val="2800"/>
              <a:buFont typeface="Inter Light"/>
              <a:buNone/>
              <a:defRPr>
                <a:latin typeface="Inter Light"/>
                <a:ea typeface="Inter Light"/>
                <a:cs typeface="Inter Light"/>
                <a:sym typeface="Inter Light"/>
              </a:defRPr>
            </a:lvl5pPr>
            <a:lvl6pPr lvl="5">
              <a:spcBef>
                <a:spcPts val="0"/>
              </a:spcBef>
              <a:spcAft>
                <a:spcPts val="0"/>
              </a:spcAft>
              <a:buSzPts val="2800"/>
              <a:buFont typeface="Inter Light"/>
              <a:buNone/>
              <a:defRPr>
                <a:latin typeface="Inter Light"/>
                <a:ea typeface="Inter Light"/>
                <a:cs typeface="Inter Light"/>
                <a:sym typeface="Inter Light"/>
              </a:defRPr>
            </a:lvl6pPr>
            <a:lvl7pPr lvl="6">
              <a:spcBef>
                <a:spcPts val="0"/>
              </a:spcBef>
              <a:spcAft>
                <a:spcPts val="0"/>
              </a:spcAft>
              <a:buSzPts val="2800"/>
              <a:buFont typeface="Inter Light"/>
              <a:buNone/>
              <a:defRPr>
                <a:latin typeface="Inter Light"/>
                <a:ea typeface="Inter Light"/>
                <a:cs typeface="Inter Light"/>
                <a:sym typeface="Inter Light"/>
              </a:defRPr>
            </a:lvl7pPr>
            <a:lvl8pPr lvl="7">
              <a:spcBef>
                <a:spcPts val="0"/>
              </a:spcBef>
              <a:spcAft>
                <a:spcPts val="0"/>
              </a:spcAft>
              <a:buSzPts val="2800"/>
              <a:buFont typeface="Inter Light"/>
              <a:buNone/>
              <a:defRPr>
                <a:latin typeface="Inter Light"/>
                <a:ea typeface="Inter Light"/>
                <a:cs typeface="Inter Light"/>
                <a:sym typeface="Inter Light"/>
              </a:defRPr>
            </a:lvl8pPr>
            <a:lvl9pPr lvl="8">
              <a:spcBef>
                <a:spcPts val="0"/>
              </a:spcBef>
              <a:spcAft>
                <a:spcPts val="0"/>
              </a:spcAft>
              <a:buSzPts val="2800"/>
              <a:buFont typeface="Inter Light"/>
              <a:buNone/>
              <a:defRPr>
                <a:latin typeface="Inter Light"/>
                <a:ea typeface="Inter Light"/>
                <a:cs typeface="Inter Light"/>
                <a:sym typeface="Inter Light"/>
              </a:defRPr>
            </a:lvl9pPr>
          </a:lstStyle>
          <a:p/>
        </p:txBody>
      </p:sp>
      <p:sp>
        <p:nvSpPr>
          <p:cNvPr id="57" name="Google Shape;57;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 name="Google Shape;58;p1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Right">
  <p:cSld name="TITLE_AND_TWO_COLUMNS_1">
    <p:spTree>
      <p:nvGrpSpPr>
        <p:cNvPr id="59" name="Shape 59"/>
        <p:cNvGrpSpPr/>
        <p:nvPr/>
      </p:nvGrpSpPr>
      <p:grpSpPr>
        <a:xfrm>
          <a:off x="0" y="0"/>
          <a:ext cx="0" cy="0"/>
          <a:chOff x="0" y="0"/>
          <a:chExt cx="0" cy="0"/>
        </a:xfrm>
      </p:grpSpPr>
      <p:pic>
        <p:nvPicPr>
          <p:cNvPr id="60" name="Google Shape;60;p15"/>
          <p:cNvPicPr preferRelativeResize="0"/>
          <p:nvPr/>
        </p:nvPicPr>
        <p:blipFill>
          <a:blip r:embed="rId2">
            <a:alphaModFix/>
          </a:blip>
          <a:stretch>
            <a:fillRect/>
          </a:stretch>
        </p:blipFill>
        <p:spPr>
          <a:xfrm>
            <a:off x="0" y="0"/>
            <a:ext cx="9144003" cy="1143000"/>
          </a:xfrm>
          <a:prstGeom prst="rect">
            <a:avLst/>
          </a:prstGeom>
          <a:noFill/>
          <a:ln>
            <a:noFill/>
          </a:ln>
        </p:spPr>
      </p:pic>
      <p:sp>
        <p:nvSpPr>
          <p:cNvPr id="61" name="Google Shape;61;p15"/>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2pPr>
            <a:lvl3pPr lvl="2">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3pPr>
            <a:lvl4pPr lvl="3">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4pPr>
            <a:lvl5pPr lvl="4">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5pPr>
            <a:lvl6pPr lvl="5">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6pPr>
            <a:lvl7pPr lvl="6">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7pPr>
            <a:lvl8pPr lvl="7">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8pPr>
            <a:lvl9pPr lvl="8">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9pPr>
          </a:lstStyle>
          <a:p/>
        </p:txBody>
      </p:sp>
      <p:sp>
        <p:nvSpPr>
          <p:cNvPr id="62" name="Google Shape;62;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3" name="Google Shape;63;p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 name="Google Shape;64;p1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Right">
  <p:cSld name="SECTION_TITLE_AND_DESCRIPTION_1">
    <p:spTree>
      <p:nvGrpSpPr>
        <p:cNvPr id="65" name="Shape 65"/>
        <p:cNvGrpSpPr/>
        <p:nvPr/>
      </p:nvGrpSpPr>
      <p:grpSpPr>
        <a:xfrm>
          <a:off x="0" y="0"/>
          <a:ext cx="0" cy="0"/>
          <a:chOff x="0" y="0"/>
          <a:chExt cx="0" cy="0"/>
        </a:xfrm>
      </p:grpSpPr>
      <p:sp>
        <p:nvSpPr>
          <p:cNvPr id="66" name="Google Shape;66;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8" name="Google Shape;68;p16"/>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9" name="Google Shape;69;p16"/>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0" name="Google Shape;70;p1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16"/>
          <p:cNvPicPr preferRelativeResize="0"/>
          <p:nvPr/>
        </p:nvPicPr>
        <p:blipFill>
          <a:blip r:embed="rId2">
            <a:alphaModFix/>
          </a:blip>
          <a:stretch>
            <a:fillRect/>
          </a:stretch>
        </p:blipFill>
        <p:spPr>
          <a:xfrm flipH="1">
            <a:off x="0" y="0"/>
            <a:ext cx="9144003" cy="1143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 Right">
  <p:cSld name="ONE_COLUMN_TEXT_1">
    <p:spTree>
      <p:nvGrpSpPr>
        <p:cNvPr id="72" name="Shape 72"/>
        <p:cNvGrpSpPr/>
        <p:nvPr/>
      </p:nvGrpSpPr>
      <p:grpSpPr>
        <a:xfrm>
          <a:off x="0" y="0"/>
          <a:ext cx="0" cy="0"/>
          <a:chOff x="0" y="0"/>
          <a:chExt cx="0" cy="0"/>
        </a:xfrm>
      </p:grpSpPr>
      <p:sp>
        <p:nvSpPr>
          <p:cNvPr id="73" name="Google Shape;73;p1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4" name="Google Shape;74;p1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7"/>
          <p:cNvPicPr preferRelativeResize="0"/>
          <p:nvPr/>
        </p:nvPicPr>
        <p:blipFill>
          <a:blip r:embed="rId2">
            <a:alphaModFix/>
          </a:blip>
          <a:stretch>
            <a:fillRect/>
          </a:stretch>
        </p:blipFill>
        <p:spPr>
          <a:xfrm>
            <a:off x="0" y="0"/>
            <a:ext cx="9144003" cy="1143000"/>
          </a:xfrm>
          <a:prstGeom prst="rect">
            <a:avLst/>
          </a:prstGeom>
          <a:noFill/>
          <a:ln>
            <a:noFill/>
          </a:ln>
        </p:spPr>
      </p:pic>
      <p:sp>
        <p:nvSpPr>
          <p:cNvPr id="76" name="Google Shape;76;p17"/>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2pPr>
            <a:lvl3pPr lvl="2">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3pPr>
            <a:lvl4pPr lvl="3">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4pPr>
            <a:lvl5pPr lvl="4">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5pPr>
            <a:lvl6pPr lvl="5">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6pPr>
            <a:lvl7pPr lvl="6">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7pPr>
            <a:lvl8pPr lvl="7">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8pPr>
            <a:lvl9pPr lvl="8">
              <a:spcBef>
                <a:spcPts val="0"/>
              </a:spcBef>
              <a:spcAft>
                <a:spcPts val="0"/>
              </a:spcAft>
              <a:buClr>
                <a:schemeClr val="lt1"/>
              </a:buClr>
              <a:buSzPts val="2800"/>
              <a:buFont typeface="Inter Light"/>
              <a:buNone/>
              <a:defRPr>
                <a:solidFill>
                  <a:schemeClr val="lt1"/>
                </a:solidFill>
                <a:latin typeface="Inter Light"/>
                <a:ea typeface="Inter Light"/>
                <a:cs typeface="Inter Light"/>
                <a:sym typeface="Inter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 Left">
  <p:cSld name="ONE_COLUMN_TEXT_2">
    <p:spTree>
      <p:nvGrpSpPr>
        <p:cNvPr id="77" name="Shape 77"/>
        <p:cNvGrpSpPr/>
        <p:nvPr/>
      </p:nvGrpSpPr>
      <p:grpSpPr>
        <a:xfrm>
          <a:off x="0" y="0"/>
          <a:ext cx="0" cy="0"/>
          <a:chOff x="0" y="0"/>
          <a:chExt cx="0" cy="0"/>
        </a:xfrm>
      </p:grpSpPr>
      <p:sp>
        <p:nvSpPr>
          <p:cNvPr id="78" name="Google Shape;78;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9" name="Google Shape;79;p18"/>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8"/>
          <p:cNvSpPr txBox="1"/>
          <p:nvPr>
            <p:ph type="title"/>
          </p:nvPr>
        </p:nvSpPr>
        <p:spPr>
          <a:xfrm>
            <a:off x="0" y="0"/>
            <a:ext cx="4494900" cy="1143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2800"/>
              <a:buFont typeface="Open Sans Light"/>
              <a:buNone/>
              <a:defRPr b="0">
                <a:solidFill>
                  <a:schemeClr val="lt1"/>
                </a:solidFill>
                <a:latin typeface="Open Sans Light"/>
                <a:ea typeface="Open Sans Light"/>
                <a:cs typeface="Open Sans Light"/>
                <a:sym typeface="Open Sans Light"/>
              </a:defRPr>
            </a:lvl1pPr>
            <a:lvl2pPr lvl="1">
              <a:spcBef>
                <a:spcPts val="0"/>
              </a:spcBef>
              <a:spcAft>
                <a:spcPts val="0"/>
              </a:spcAft>
              <a:buClr>
                <a:schemeClr val="lt1"/>
              </a:buClr>
              <a:buSzPts val="2800"/>
              <a:buFont typeface="Open Sans Light"/>
              <a:buNone/>
              <a:defRPr>
                <a:solidFill>
                  <a:schemeClr val="lt1"/>
                </a:solidFill>
                <a:latin typeface="Open Sans Light"/>
                <a:ea typeface="Open Sans Light"/>
                <a:cs typeface="Open Sans Light"/>
                <a:sym typeface="Open Sans Light"/>
              </a:defRPr>
            </a:lvl2pPr>
            <a:lvl3pPr lvl="2">
              <a:spcBef>
                <a:spcPts val="0"/>
              </a:spcBef>
              <a:spcAft>
                <a:spcPts val="0"/>
              </a:spcAft>
              <a:buClr>
                <a:schemeClr val="lt1"/>
              </a:buClr>
              <a:buSzPts val="2800"/>
              <a:buFont typeface="Open Sans Light"/>
              <a:buNone/>
              <a:defRPr>
                <a:solidFill>
                  <a:schemeClr val="lt1"/>
                </a:solidFill>
                <a:latin typeface="Open Sans Light"/>
                <a:ea typeface="Open Sans Light"/>
                <a:cs typeface="Open Sans Light"/>
                <a:sym typeface="Open Sans Light"/>
              </a:defRPr>
            </a:lvl3pPr>
            <a:lvl4pPr lvl="3">
              <a:spcBef>
                <a:spcPts val="0"/>
              </a:spcBef>
              <a:spcAft>
                <a:spcPts val="0"/>
              </a:spcAft>
              <a:buClr>
                <a:schemeClr val="lt1"/>
              </a:buClr>
              <a:buSzPts val="2800"/>
              <a:buFont typeface="Open Sans Light"/>
              <a:buNone/>
              <a:defRPr>
                <a:solidFill>
                  <a:schemeClr val="lt1"/>
                </a:solidFill>
                <a:latin typeface="Open Sans Light"/>
                <a:ea typeface="Open Sans Light"/>
                <a:cs typeface="Open Sans Light"/>
                <a:sym typeface="Open Sans Light"/>
              </a:defRPr>
            </a:lvl4pPr>
            <a:lvl5pPr lvl="4">
              <a:spcBef>
                <a:spcPts val="0"/>
              </a:spcBef>
              <a:spcAft>
                <a:spcPts val="0"/>
              </a:spcAft>
              <a:buClr>
                <a:schemeClr val="lt1"/>
              </a:buClr>
              <a:buSzPts val="2800"/>
              <a:buFont typeface="Open Sans Light"/>
              <a:buNone/>
              <a:defRPr>
                <a:solidFill>
                  <a:schemeClr val="lt1"/>
                </a:solidFill>
                <a:latin typeface="Open Sans Light"/>
                <a:ea typeface="Open Sans Light"/>
                <a:cs typeface="Open Sans Light"/>
                <a:sym typeface="Open Sans Light"/>
              </a:defRPr>
            </a:lvl5pPr>
            <a:lvl6pPr lvl="5">
              <a:spcBef>
                <a:spcPts val="0"/>
              </a:spcBef>
              <a:spcAft>
                <a:spcPts val="0"/>
              </a:spcAft>
              <a:buClr>
                <a:schemeClr val="lt1"/>
              </a:buClr>
              <a:buSzPts val="2800"/>
              <a:buFont typeface="Open Sans Light"/>
              <a:buNone/>
              <a:defRPr>
                <a:solidFill>
                  <a:schemeClr val="lt1"/>
                </a:solidFill>
                <a:latin typeface="Open Sans Light"/>
                <a:ea typeface="Open Sans Light"/>
                <a:cs typeface="Open Sans Light"/>
                <a:sym typeface="Open Sans Light"/>
              </a:defRPr>
            </a:lvl6pPr>
            <a:lvl7pPr lvl="6">
              <a:spcBef>
                <a:spcPts val="0"/>
              </a:spcBef>
              <a:spcAft>
                <a:spcPts val="0"/>
              </a:spcAft>
              <a:buClr>
                <a:schemeClr val="lt1"/>
              </a:buClr>
              <a:buSzPts val="2800"/>
              <a:buFont typeface="Open Sans Light"/>
              <a:buNone/>
              <a:defRPr>
                <a:solidFill>
                  <a:schemeClr val="lt1"/>
                </a:solidFill>
                <a:latin typeface="Open Sans Light"/>
                <a:ea typeface="Open Sans Light"/>
                <a:cs typeface="Open Sans Light"/>
                <a:sym typeface="Open Sans Light"/>
              </a:defRPr>
            </a:lvl7pPr>
            <a:lvl8pPr lvl="7">
              <a:spcBef>
                <a:spcPts val="0"/>
              </a:spcBef>
              <a:spcAft>
                <a:spcPts val="0"/>
              </a:spcAft>
              <a:buClr>
                <a:schemeClr val="lt1"/>
              </a:buClr>
              <a:buSzPts val="2800"/>
              <a:buFont typeface="Open Sans Light"/>
              <a:buNone/>
              <a:defRPr>
                <a:solidFill>
                  <a:schemeClr val="lt1"/>
                </a:solidFill>
                <a:latin typeface="Open Sans Light"/>
                <a:ea typeface="Open Sans Light"/>
                <a:cs typeface="Open Sans Light"/>
                <a:sym typeface="Open Sans Light"/>
              </a:defRPr>
            </a:lvl8pPr>
            <a:lvl9pPr lvl="8">
              <a:spcBef>
                <a:spcPts val="0"/>
              </a:spcBef>
              <a:spcAft>
                <a:spcPts val="0"/>
              </a:spcAft>
              <a:buClr>
                <a:schemeClr val="lt1"/>
              </a:buClr>
              <a:buSzPts val="2800"/>
              <a:buFont typeface="Open Sans Light"/>
              <a:buNone/>
              <a:defRPr>
                <a:solidFill>
                  <a:schemeClr val="lt1"/>
                </a:solidFill>
                <a:latin typeface="Open Sans Light"/>
                <a:ea typeface="Open Sans Light"/>
                <a:cs typeface="Open Sans Light"/>
                <a:sym typeface="Open Sans Light"/>
              </a:defRPr>
            </a:lvl9pPr>
          </a:lstStyle>
          <a:p/>
        </p:txBody>
      </p:sp>
      <p:pic>
        <p:nvPicPr>
          <p:cNvPr id="81" name="Google Shape;81;p18"/>
          <p:cNvPicPr preferRelativeResize="0"/>
          <p:nvPr/>
        </p:nvPicPr>
        <p:blipFill>
          <a:blip r:embed="rId2">
            <a:alphaModFix/>
          </a:blip>
          <a:stretch>
            <a:fillRect/>
          </a:stretch>
        </p:blipFill>
        <p:spPr>
          <a:xfrm>
            <a:off x="0" y="0"/>
            <a:ext cx="9144003" cy="1143000"/>
          </a:xfrm>
          <a:prstGeom prst="rect">
            <a:avLst/>
          </a:prstGeom>
          <a:noFill/>
          <a:ln>
            <a:noFill/>
          </a:ln>
        </p:spPr>
      </p:pic>
      <p:sp>
        <p:nvSpPr>
          <p:cNvPr id="82" name="Google Shape;82;p18"/>
          <p:cNvSpPr txBox="1"/>
          <p:nvPr>
            <p:ph idx="2" type="title"/>
          </p:nvPr>
        </p:nvSpPr>
        <p:spPr>
          <a:xfrm>
            <a:off x="4494900" y="0"/>
            <a:ext cx="4649100" cy="1143000"/>
          </a:xfrm>
          <a:prstGeom prst="rect">
            <a:avLst/>
          </a:prstGeom>
        </p:spPr>
        <p:txBody>
          <a:bodyPr anchorCtr="0" anchor="t" bIns="91425" lIns="91425" spcFirstLastPara="1" rIns="91425" wrap="square" tIns="91425">
            <a:normAutofit/>
          </a:bodyPr>
          <a:lstStyle>
            <a:lvl1pPr lvl="0" algn="r">
              <a:spcBef>
                <a:spcPts val="0"/>
              </a:spcBef>
              <a:spcAft>
                <a:spcPts val="0"/>
              </a:spcAft>
              <a:buClr>
                <a:schemeClr val="lt1"/>
              </a:buClr>
              <a:buSzPts val="2800"/>
              <a:buNone/>
              <a:defRPr>
                <a:solidFill>
                  <a:schemeClr val="lt1"/>
                </a:solidFill>
              </a:defRPr>
            </a:lvl1pPr>
            <a:lvl2pPr lvl="1">
              <a:spcBef>
                <a:spcPts val="0"/>
              </a:spcBef>
              <a:spcAft>
                <a:spcPts val="0"/>
              </a:spcAft>
              <a:buSzPts val="2800"/>
              <a:buFont typeface="Inter Light"/>
              <a:buNone/>
              <a:defRPr>
                <a:latin typeface="Inter Light"/>
                <a:ea typeface="Inter Light"/>
                <a:cs typeface="Inter Light"/>
                <a:sym typeface="Inter Light"/>
              </a:defRPr>
            </a:lvl2pPr>
            <a:lvl3pPr lvl="2">
              <a:spcBef>
                <a:spcPts val="0"/>
              </a:spcBef>
              <a:spcAft>
                <a:spcPts val="0"/>
              </a:spcAft>
              <a:buSzPts val="2800"/>
              <a:buFont typeface="Inter Light"/>
              <a:buNone/>
              <a:defRPr>
                <a:latin typeface="Inter Light"/>
                <a:ea typeface="Inter Light"/>
                <a:cs typeface="Inter Light"/>
                <a:sym typeface="Inter Light"/>
              </a:defRPr>
            </a:lvl3pPr>
            <a:lvl4pPr lvl="3">
              <a:spcBef>
                <a:spcPts val="0"/>
              </a:spcBef>
              <a:spcAft>
                <a:spcPts val="0"/>
              </a:spcAft>
              <a:buSzPts val="2800"/>
              <a:buFont typeface="Inter Light"/>
              <a:buNone/>
              <a:defRPr>
                <a:latin typeface="Inter Light"/>
                <a:ea typeface="Inter Light"/>
                <a:cs typeface="Inter Light"/>
                <a:sym typeface="Inter Light"/>
              </a:defRPr>
            </a:lvl4pPr>
            <a:lvl5pPr lvl="4">
              <a:spcBef>
                <a:spcPts val="0"/>
              </a:spcBef>
              <a:spcAft>
                <a:spcPts val="0"/>
              </a:spcAft>
              <a:buSzPts val="2800"/>
              <a:buFont typeface="Inter Light"/>
              <a:buNone/>
              <a:defRPr>
                <a:latin typeface="Inter Light"/>
                <a:ea typeface="Inter Light"/>
                <a:cs typeface="Inter Light"/>
                <a:sym typeface="Inter Light"/>
              </a:defRPr>
            </a:lvl5pPr>
            <a:lvl6pPr lvl="5">
              <a:spcBef>
                <a:spcPts val="0"/>
              </a:spcBef>
              <a:spcAft>
                <a:spcPts val="0"/>
              </a:spcAft>
              <a:buSzPts val="2800"/>
              <a:buFont typeface="Inter Light"/>
              <a:buNone/>
              <a:defRPr>
                <a:latin typeface="Inter Light"/>
                <a:ea typeface="Inter Light"/>
                <a:cs typeface="Inter Light"/>
                <a:sym typeface="Inter Light"/>
              </a:defRPr>
            </a:lvl6pPr>
            <a:lvl7pPr lvl="6">
              <a:spcBef>
                <a:spcPts val="0"/>
              </a:spcBef>
              <a:spcAft>
                <a:spcPts val="0"/>
              </a:spcAft>
              <a:buSzPts val="2800"/>
              <a:buFont typeface="Inter Light"/>
              <a:buNone/>
              <a:defRPr>
                <a:latin typeface="Inter Light"/>
                <a:ea typeface="Inter Light"/>
                <a:cs typeface="Inter Light"/>
                <a:sym typeface="Inter Light"/>
              </a:defRPr>
            </a:lvl7pPr>
            <a:lvl8pPr lvl="7">
              <a:spcBef>
                <a:spcPts val="0"/>
              </a:spcBef>
              <a:spcAft>
                <a:spcPts val="0"/>
              </a:spcAft>
              <a:buSzPts val="2800"/>
              <a:buFont typeface="Inter Light"/>
              <a:buNone/>
              <a:defRPr>
                <a:latin typeface="Inter Light"/>
                <a:ea typeface="Inter Light"/>
                <a:cs typeface="Inter Light"/>
                <a:sym typeface="Inter Light"/>
              </a:defRPr>
            </a:lvl8pPr>
            <a:lvl9pPr lvl="8">
              <a:spcBef>
                <a:spcPts val="0"/>
              </a:spcBef>
              <a:spcAft>
                <a:spcPts val="0"/>
              </a:spcAft>
              <a:buSzPts val="2800"/>
              <a:buFont typeface="Inter Light"/>
              <a:buNone/>
              <a:defRPr>
                <a:latin typeface="Inter Light"/>
                <a:ea typeface="Inter Light"/>
                <a:cs typeface="Inter Light"/>
                <a:sym typeface="Inter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p:cSld name="CUSTOM">
    <p:spTree>
      <p:nvGrpSpPr>
        <p:cNvPr id="83" name="Shape 83"/>
        <p:cNvGrpSpPr/>
        <p:nvPr/>
      </p:nvGrpSpPr>
      <p:grpSpPr>
        <a:xfrm>
          <a:off x="0" y="0"/>
          <a:ext cx="0" cy="0"/>
          <a:chOff x="0" y="0"/>
          <a:chExt cx="0" cy="0"/>
        </a:xfrm>
      </p:grpSpPr>
      <p:pic>
        <p:nvPicPr>
          <p:cNvPr id="84" name="Google Shape;84;p19"/>
          <p:cNvPicPr preferRelativeResize="0"/>
          <p:nvPr/>
        </p:nvPicPr>
        <p:blipFill>
          <a:blip r:embed="rId2">
            <a:alphaModFix/>
          </a:blip>
          <a:stretch>
            <a:fillRect/>
          </a:stretch>
        </p:blipFill>
        <p:spPr>
          <a:xfrm flipH="1" rot="10800000">
            <a:off x="0" y="6"/>
            <a:ext cx="9144003" cy="1049239"/>
          </a:xfrm>
          <a:prstGeom prst="rect">
            <a:avLst/>
          </a:prstGeom>
          <a:noFill/>
          <a:ln>
            <a:noFill/>
          </a:ln>
        </p:spPr>
      </p:pic>
      <p:sp>
        <p:nvSpPr>
          <p:cNvPr id="85" name="Google Shape;85;p19"/>
          <p:cNvSpPr txBox="1"/>
          <p:nvPr>
            <p:ph type="title"/>
          </p:nvPr>
        </p:nvSpPr>
        <p:spPr>
          <a:xfrm>
            <a:off x="0" y="0"/>
            <a:ext cx="9144000" cy="10176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2"/>
              </a:buClr>
              <a:buSzPts val="2800"/>
              <a:buFont typeface="Inter Light"/>
              <a:buNone/>
              <a:defRPr>
                <a:solidFill>
                  <a:schemeClr val="lt2"/>
                </a:solidFill>
                <a:latin typeface="Inter Light"/>
                <a:ea typeface="Inter Light"/>
                <a:cs typeface="Inter Light"/>
                <a:sym typeface="Inter Light"/>
              </a:defRPr>
            </a:lvl1pPr>
            <a:lvl2pPr lvl="1">
              <a:spcBef>
                <a:spcPts val="0"/>
              </a:spcBef>
              <a:spcAft>
                <a:spcPts val="0"/>
              </a:spcAft>
              <a:buSzPts val="2800"/>
              <a:buFont typeface="Inter"/>
              <a:buNone/>
              <a:defRPr>
                <a:latin typeface="Inter"/>
                <a:ea typeface="Inter"/>
                <a:cs typeface="Inter"/>
                <a:sym typeface="Inter"/>
              </a:defRPr>
            </a:lvl2pPr>
            <a:lvl3pPr lvl="2">
              <a:spcBef>
                <a:spcPts val="0"/>
              </a:spcBef>
              <a:spcAft>
                <a:spcPts val="0"/>
              </a:spcAft>
              <a:buSzPts val="2800"/>
              <a:buFont typeface="Inter"/>
              <a:buNone/>
              <a:defRPr>
                <a:latin typeface="Inter"/>
                <a:ea typeface="Inter"/>
                <a:cs typeface="Inter"/>
                <a:sym typeface="Inter"/>
              </a:defRPr>
            </a:lvl3pPr>
            <a:lvl4pPr lvl="3">
              <a:spcBef>
                <a:spcPts val="0"/>
              </a:spcBef>
              <a:spcAft>
                <a:spcPts val="0"/>
              </a:spcAft>
              <a:buSzPts val="2800"/>
              <a:buFont typeface="Inter"/>
              <a:buNone/>
              <a:defRPr>
                <a:latin typeface="Inter"/>
                <a:ea typeface="Inter"/>
                <a:cs typeface="Inter"/>
                <a:sym typeface="Inter"/>
              </a:defRPr>
            </a:lvl4pPr>
            <a:lvl5pPr lvl="4">
              <a:spcBef>
                <a:spcPts val="0"/>
              </a:spcBef>
              <a:spcAft>
                <a:spcPts val="0"/>
              </a:spcAft>
              <a:buSzPts val="2800"/>
              <a:buFont typeface="Inter"/>
              <a:buNone/>
              <a:defRPr>
                <a:latin typeface="Inter"/>
                <a:ea typeface="Inter"/>
                <a:cs typeface="Inter"/>
                <a:sym typeface="Inter"/>
              </a:defRPr>
            </a:lvl5pPr>
            <a:lvl6pPr lvl="5">
              <a:spcBef>
                <a:spcPts val="0"/>
              </a:spcBef>
              <a:spcAft>
                <a:spcPts val="0"/>
              </a:spcAft>
              <a:buSzPts val="2800"/>
              <a:buFont typeface="Inter"/>
              <a:buNone/>
              <a:defRPr>
                <a:latin typeface="Inter"/>
                <a:ea typeface="Inter"/>
                <a:cs typeface="Inter"/>
                <a:sym typeface="Inter"/>
              </a:defRPr>
            </a:lvl6pPr>
            <a:lvl7pPr lvl="6">
              <a:spcBef>
                <a:spcPts val="0"/>
              </a:spcBef>
              <a:spcAft>
                <a:spcPts val="0"/>
              </a:spcAft>
              <a:buSzPts val="2800"/>
              <a:buFont typeface="Inter"/>
              <a:buNone/>
              <a:defRPr>
                <a:latin typeface="Inter"/>
                <a:ea typeface="Inter"/>
                <a:cs typeface="Inter"/>
                <a:sym typeface="Inter"/>
              </a:defRPr>
            </a:lvl7pPr>
            <a:lvl8pPr lvl="7">
              <a:spcBef>
                <a:spcPts val="0"/>
              </a:spcBef>
              <a:spcAft>
                <a:spcPts val="0"/>
              </a:spcAft>
              <a:buSzPts val="2800"/>
              <a:buFont typeface="Inter"/>
              <a:buNone/>
              <a:defRPr>
                <a:latin typeface="Inter"/>
                <a:ea typeface="Inter"/>
                <a:cs typeface="Inter"/>
                <a:sym typeface="Inter"/>
              </a:defRPr>
            </a:lvl8pPr>
            <a:lvl9pPr lvl="8">
              <a:spcBef>
                <a:spcPts val="0"/>
              </a:spcBef>
              <a:spcAft>
                <a:spcPts val="0"/>
              </a:spcAft>
              <a:buSzPts val="2800"/>
              <a:buFont typeface="Inter"/>
              <a:buNone/>
              <a:defRPr>
                <a:latin typeface="Inter"/>
                <a:ea typeface="Inter"/>
                <a:cs typeface="Inter"/>
                <a:sym typeface="Inter"/>
              </a:defRPr>
            </a:lvl9pPr>
          </a:lstStyle>
          <a:p/>
        </p:txBody>
      </p:sp>
      <p:sp>
        <p:nvSpPr>
          <p:cNvPr id="86" name="Google Shape;86;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Light"/>
                <a:ea typeface="Open Sans Light"/>
                <a:cs typeface="Open Sans Light"/>
                <a:sym typeface="Open Sans Light"/>
              </a:defRPr>
            </a:lvl1pPr>
            <a:lvl2pPr lvl="1">
              <a:buNone/>
              <a:defRPr sz="1300">
                <a:latin typeface="Open Sans Light"/>
                <a:ea typeface="Open Sans Light"/>
                <a:cs typeface="Open Sans Light"/>
                <a:sym typeface="Open Sans Light"/>
              </a:defRPr>
            </a:lvl2pPr>
            <a:lvl3pPr lvl="2">
              <a:buNone/>
              <a:defRPr sz="1300">
                <a:latin typeface="Open Sans Light"/>
                <a:ea typeface="Open Sans Light"/>
                <a:cs typeface="Open Sans Light"/>
                <a:sym typeface="Open Sans Light"/>
              </a:defRPr>
            </a:lvl3pPr>
            <a:lvl4pPr lvl="3">
              <a:buNone/>
              <a:defRPr sz="1300">
                <a:latin typeface="Open Sans Light"/>
                <a:ea typeface="Open Sans Light"/>
                <a:cs typeface="Open Sans Light"/>
                <a:sym typeface="Open Sans Light"/>
              </a:defRPr>
            </a:lvl4pPr>
            <a:lvl5pPr lvl="4">
              <a:buNone/>
              <a:defRPr sz="1300">
                <a:latin typeface="Open Sans Light"/>
                <a:ea typeface="Open Sans Light"/>
                <a:cs typeface="Open Sans Light"/>
                <a:sym typeface="Open Sans Light"/>
              </a:defRPr>
            </a:lvl5pPr>
            <a:lvl6pPr lvl="5">
              <a:buNone/>
              <a:defRPr sz="1300">
                <a:latin typeface="Open Sans Light"/>
                <a:ea typeface="Open Sans Light"/>
                <a:cs typeface="Open Sans Light"/>
                <a:sym typeface="Open Sans Light"/>
              </a:defRPr>
            </a:lvl6pPr>
            <a:lvl7pPr lvl="6">
              <a:buNone/>
              <a:defRPr sz="1300">
                <a:latin typeface="Open Sans Light"/>
                <a:ea typeface="Open Sans Light"/>
                <a:cs typeface="Open Sans Light"/>
                <a:sym typeface="Open Sans Light"/>
              </a:defRPr>
            </a:lvl7pPr>
            <a:lvl8pPr lvl="7">
              <a:buNone/>
              <a:defRPr sz="1300">
                <a:latin typeface="Open Sans Light"/>
                <a:ea typeface="Open Sans Light"/>
                <a:cs typeface="Open Sans Light"/>
                <a:sym typeface="Open Sans Light"/>
              </a:defRPr>
            </a:lvl8pPr>
            <a:lvl9pPr lvl="8">
              <a:buNone/>
              <a:defRPr sz="1300">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2_1" showMasterSp="0">
  <p:cSld name="ONE_COLUMN_TEXT_2_1">
    <p:bg>
      <p:bgPr>
        <a:solidFill>
          <a:srgbClr val="160F26"/>
        </a:solidFill>
      </p:bgPr>
    </p:bg>
    <p:spTree>
      <p:nvGrpSpPr>
        <p:cNvPr id="87" name="Shape 87"/>
        <p:cNvGrpSpPr/>
        <p:nvPr/>
      </p:nvGrpSpPr>
      <p:grpSpPr>
        <a:xfrm>
          <a:off x="0" y="0"/>
          <a:ext cx="0" cy="0"/>
          <a:chOff x="0" y="0"/>
          <a:chExt cx="0" cy="0"/>
        </a:xfrm>
      </p:grpSpPr>
      <p:sp>
        <p:nvSpPr>
          <p:cNvPr id="88" name="Google Shape;88;p20"/>
          <p:cNvSpPr/>
          <p:nvPr>
            <p:ph idx="2" type="pic"/>
          </p:nvPr>
        </p:nvSpPr>
        <p:spPr>
          <a:xfrm>
            <a:off x="457374" y="1463050"/>
            <a:ext cx="5120400" cy="3223200"/>
          </a:xfrm>
          <a:prstGeom prst="rect">
            <a:avLst/>
          </a:prstGeom>
          <a:noFill/>
          <a:ln>
            <a:noFill/>
          </a:ln>
        </p:spPr>
      </p:sp>
      <p:sp>
        <p:nvSpPr>
          <p:cNvPr id="89" name="Google Shape;89;p20"/>
          <p:cNvSpPr txBox="1"/>
          <p:nvPr>
            <p:ph type="title"/>
          </p:nvPr>
        </p:nvSpPr>
        <p:spPr>
          <a:xfrm>
            <a:off x="457200" y="398252"/>
            <a:ext cx="8229600" cy="3078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90" name="Google Shape;90;p20"/>
          <p:cNvSpPr txBox="1"/>
          <p:nvPr>
            <p:ph idx="1" type="body"/>
          </p:nvPr>
        </p:nvSpPr>
        <p:spPr>
          <a:xfrm>
            <a:off x="457200" y="778670"/>
            <a:ext cx="8229600" cy="1857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91" name="Google Shape;91;p20"/>
          <p:cNvSpPr txBox="1"/>
          <p:nvPr>
            <p:ph idx="3" type="body"/>
          </p:nvPr>
        </p:nvSpPr>
        <p:spPr>
          <a:xfrm>
            <a:off x="5851750" y="1463050"/>
            <a:ext cx="2835000" cy="3223200"/>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14;p48" id="92" name="Google Shape;92;p20"/>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93" name="Google Shape;93;p20"/>
          <p:cNvSpPr txBox="1"/>
          <p:nvPr>
            <p:ph idx="12" type="sldNum"/>
          </p:nvPr>
        </p:nvSpPr>
        <p:spPr>
          <a:xfrm>
            <a:off x="4419600" y="4627562"/>
            <a:ext cx="2133600" cy="2769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5_1" showMasterSp="0">
  <p:cSld name="CUSTOM_5_1">
    <p:bg>
      <p:bgPr>
        <a:solidFill>
          <a:srgbClr val="160F26"/>
        </a:solidFill>
      </p:bgPr>
    </p:bg>
    <p:spTree>
      <p:nvGrpSpPr>
        <p:cNvPr id="94" name="Shape 94"/>
        <p:cNvGrpSpPr/>
        <p:nvPr/>
      </p:nvGrpSpPr>
      <p:grpSpPr>
        <a:xfrm>
          <a:off x="0" y="0"/>
          <a:ext cx="0" cy="0"/>
          <a:chOff x="0" y="0"/>
          <a:chExt cx="0" cy="0"/>
        </a:xfrm>
      </p:grpSpPr>
      <p:sp>
        <p:nvSpPr>
          <p:cNvPr id="95" name="Google Shape;95;p21"/>
          <p:cNvSpPr txBox="1"/>
          <p:nvPr>
            <p:ph type="title"/>
          </p:nvPr>
        </p:nvSpPr>
        <p:spPr>
          <a:xfrm>
            <a:off x="1006042" y="1593612"/>
            <a:ext cx="2011800" cy="3564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1800"/>
              <a:buFont typeface="Inter"/>
              <a:buNone/>
              <a:defRPr sz="18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96" name="Google Shape;96;p21"/>
          <p:cNvSpPr txBox="1"/>
          <p:nvPr>
            <p:ph idx="1" type="body"/>
          </p:nvPr>
        </p:nvSpPr>
        <p:spPr>
          <a:xfrm>
            <a:off x="1005937" y="2049988"/>
            <a:ext cx="2011800" cy="8055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FFFFFF"/>
              </a:buClr>
              <a:buSzPts val="1400"/>
              <a:buFont typeface="Inter Light"/>
              <a:buNone/>
              <a:defRPr>
                <a:solidFill>
                  <a:srgbClr val="FFFFFF"/>
                </a:solidFill>
              </a:defRPr>
            </a:lvl1pPr>
            <a:lvl2pPr indent="-228600" lvl="1" marL="914400" algn="l">
              <a:lnSpc>
                <a:spcPct val="100000"/>
              </a:lnSpc>
              <a:spcBef>
                <a:spcPts val="0"/>
              </a:spcBef>
              <a:spcAft>
                <a:spcPts val="0"/>
              </a:spcAft>
              <a:buClr>
                <a:srgbClr val="FFFFFF"/>
              </a:buClr>
              <a:buSzPts val="1400"/>
              <a:buFont typeface="Inter Light"/>
              <a:buNone/>
              <a:defRPr>
                <a:solidFill>
                  <a:srgbClr val="FFFFFF"/>
                </a:solidFill>
              </a:defRPr>
            </a:lvl2pPr>
            <a:lvl3pPr indent="-228600" lvl="2" marL="1371600" algn="l">
              <a:lnSpc>
                <a:spcPct val="100000"/>
              </a:lnSpc>
              <a:spcBef>
                <a:spcPts val="0"/>
              </a:spcBef>
              <a:spcAft>
                <a:spcPts val="0"/>
              </a:spcAft>
              <a:buClr>
                <a:srgbClr val="FFFFFF"/>
              </a:buClr>
              <a:buSzPts val="1400"/>
              <a:buFont typeface="Inter Light"/>
              <a:buNone/>
              <a:defRPr>
                <a:solidFill>
                  <a:srgbClr val="FFFFFF"/>
                </a:solidFill>
              </a:defRPr>
            </a:lvl3pPr>
            <a:lvl4pPr indent="-228600" lvl="3" marL="1828800" algn="l">
              <a:lnSpc>
                <a:spcPct val="100000"/>
              </a:lnSpc>
              <a:spcBef>
                <a:spcPts val="0"/>
              </a:spcBef>
              <a:spcAft>
                <a:spcPts val="0"/>
              </a:spcAft>
              <a:buClr>
                <a:srgbClr val="FFFFFF"/>
              </a:buClr>
              <a:buSzPts val="1400"/>
              <a:buFont typeface="Inter Light"/>
              <a:buNone/>
              <a:defRPr>
                <a:solidFill>
                  <a:srgbClr val="FFFFFF"/>
                </a:solidFill>
              </a:defRPr>
            </a:lvl4pPr>
            <a:lvl5pPr indent="-228600" lvl="4" marL="2286000" algn="l">
              <a:lnSpc>
                <a:spcPct val="100000"/>
              </a:lnSpc>
              <a:spcBef>
                <a:spcPts val="0"/>
              </a:spcBef>
              <a:spcAft>
                <a:spcPts val="0"/>
              </a:spcAft>
              <a:buClr>
                <a:srgbClr val="FFFFFF"/>
              </a:buClr>
              <a:buSzPts val="1400"/>
              <a:buFont typeface="Inter Light"/>
              <a:buNone/>
              <a:defRPr>
                <a:solidFill>
                  <a:srgbClr val="FFFFFF"/>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97" name="Google Shape;97;p21"/>
          <p:cNvSpPr/>
          <p:nvPr>
            <p:ph idx="2" type="pic"/>
          </p:nvPr>
        </p:nvSpPr>
        <p:spPr>
          <a:xfrm>
            <a:off x="456763" y="1538411"/>
            <a:ext cx="411600" cy="411600"/>
          </a:xfrm>
          <a:prstGeom prst="rect">
            <a:avLst/>
          </a:prstGeom>
          <a:noFill/>
          <a:ln>
            <a:noFill/>
          </a:ln>
        </p:spPr>
      </p:sp>
      <p:sp>
        <p:nvSpPr>
          <p:cNvPr id="98" name="Google Shape;98;p21"/>
          <p:cNvSpPr/>
          <p:nvPr>
            <p:ph idx="3" type="pic"/>
          </p:nvPr>
        </p:nvSpPr>
        <p:spPr>
          <a:xfrm>
            <a:off x="456763" y="3125316"/>
            <a:ext cx="411600" cy="411600"/>
          </a:xfrm>
          <a:prstGeom prst="rect">
            <a:avLst/>
          </a:prstGeom>
          <a:noFill/>
          <a:ln>
            <a:noFill/>
          </a:ln>
        </p:spPr>
      </p:sp>
      <p:sp>
        <p:nvSpPr>
          <p:cNvPr id="99" name="Google Shape;99;p21"/>
          <p:cNvSpPr/>
          <p:nvPr>
            <p:ph idx="4" type="pic"/>
          </p:nvPr>
        </p:nvSpPr>
        <p:spPr>
          <a:xfrm>
            <a:off x="6125824" y="1538411"/>
            <a:ext cx="411600" cy="411600"/>
          </a:xfrm>
          <a:prstGeom prst="rect">
            <a:avLst/>
          </a:prstGeom>
          <a:noFill/>
          <a:ln>
            <a:noFill/>
          </a:ln>
        </p:spPr>
      </p:sp>
      <p:sp>
        <p:nvSpPr>
          <p:cNvPr id="100" name="Google Shape;100;p21"/>
          <p:cNvSpPr/>
          <p:nvPr>
            <p:ph idx="5" type="pic"/>
          </p:nvPr>
        </p:nvSpPr>
        <p:spPr>
          <a:xfrm>
            <a:off x="6125824" y="3125316"/>
            <a:ext cx="411600" cy="411600"/>
          </a:xfrm>
          <a:prstGeom prst="rect">
            <a:avLst/>
          </a:prstGeom>
          <a:noFill/>
          <a:ln>
            <a:noFill/>
          </a:ln>
        </p:spPr>
      </p:sp>
      <p:sp>
        <p:nvSpPr>
          <p:cNvPr id="101" name="Google Shape;101;p21"/>
          <p:cNvSpPr/>
          <p:nvPr>
            <p:ph idx="6" type="pic"/>
          </p:nvPr>
        </p:nvSpPr>
        <p:spPr>
          <a:xfrm>
            <a:off x="3305030" y="1538411"/>
            <a:ext cx="411600" cy="411600"/>
          </a:xfrm>
          <a:prstGeom prst="rect">
            <a:avLst/>
          </a:prstGeom>
          <a:noFill/>
          <a:ln>
            <a:noFill/>
          </a:ln>
        </p:spPr>
      </p:sp>
      <p:sp>
        <p:nvSpPr>
          <p:cNvPr id="102" name="Google Shape;102;p21"/>
          <p:cNvSpPr/>
          <p:nvPr>
            <p:ph idx="7" type="pic"/>
          </p:nvPr>
        </p:nvSpPr>
        <p:spPr>
          <a:xfrm>
            <a:off x="3305030" y="3125316"/>
            <a:ext cx="411600" cy="411600"/>
          </a:xfrm>
          <a:prstGeom prst="rect">
            <a:avLst/>
          </a:prstGeom>
          <a:noFill/>
          <a:ln>
            <a:noFill/>
          </a:ln>
        </p:spPr>
      </p:sp>
      <p:pic>
        <p:nvPicPr>
          <p:cNvPr descr="Google Shape;622;p74" id="103" name="Google Shape;103;p21"/>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104" name="Google Shape;104;p21"/>
          <p:cNvSpPr txBox="1"/>
          <p:nvPr>
            <p:ph idx="12" type="sldNum"/>
          </p:nvPr>
        </p:nvSpPr>
        <p:spPr>
          <a:xfrm>
            <a:off x="4419600" y="4627562"/>
            <a:ext cx="2133600" cy="276900"/>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8.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3.gif"/><Relationship Id="rId4" Type="http://schemas.openxmlformats.org/officeDocument/2006/relationships/image" Target="../media/image37.gif"/><Relationship Id="rId5" Type="http://schemas.openxmlformats.org/officeDocument/2006/relationships/hyperlink" Target="https://tower.n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3.gif"/><Relationship Id="rId5" Type="http://schemas.openxmlformats.org/officeDocument/2006/relationships/image" Target="../media/image2.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54.png"/><Relationship Id="rId13" Type="http://schemas.openxmlformats.org/officeDocument/2006/relationships/image" Target="../media/image2.png"/><Relationship Id="rId12" Type="http://schemas.openxmlformats.org/officeDocument/2006/relationships/image" Target="../media/image55.png"/><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4.png"/><Relationship Id="rId9" Type="http://schemas.openxmlformats.org/officeDocument/2006/relationships/image" Target="../media/image4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5.png"/><Relationship Id="rId8"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hyperlink" Target="https://tower.n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62.png"/><Relationship Id="rId9" Type="http://schemas.openxmlformats.org/officeDocument/2006/relationships/image" Target="../media/image81.png"/><Relationship Id="rId5" Type="http://schemas.openxmlformats.org/officeDocument/2006/relationships/image" Target="../media/image57.png"/><Relationship Id="rId6" Type="http://schemas.openxmlformats.org/officeDocument/2006/relationships/image" Target="../media/image48.png"/><Relationship Id="rId7" Type="http://schemas.openxmlformats.org/officeDocument/2006/relationships/image" Target="../media/image53.png"/><Relationship Id="rId8" Type="http://schemas.openxmlformats.org/officeDocument/2006/relationships/image" Target="../media/image59.png"/></Relationships>
</file>

<file path=ppt/slides/_rels/slide25.xml.rels><?xml version="1.0" encoding="UTF-8" standalone="yes"?><Relationships xmlns="http://schemas.openxmlformats.org/package/2006/relationships"><Relationship Id="rId10" Type="http://schemas.openxmlformats.org/officeDocument/2006/relationships/image" Target="../media/image58.png"/><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66.png"/><Relationship Id="rId5" Type="http://schemas.openxmlformats.org/officeDocument/2006/relationships/image" Target="../media/image48.png"/><Relationship Id="rId6" Type="http://schemas.openxmlformats.org/officeDocument/2006/relationships/image" Target="../media/image53.png"/><Relationship Id="rId7" Type="http://schemas.openxmlformats.org/officeDocument/2006/relationships/image" Target="../media/image59.png"/><Relationship Id="rId8"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1" Type="http://schemas.openxmlformats.org/officeDocument/2006/relationships/image" Target="../media/image70.png"/><Relationship Id="rId10" Type="http://schemas.openxmlformats.org/officeDocument/2006/relationships/image" Target="../media/image69.png"/><Relationship Id="rId13" Type="http://schemas.openxmlformats.org/officeDocument/2006/relationships/image" Target="../media/image72.png"/><Relationship Id="rId12" Type="http://schemas.openxmlformats.org/officeDocument/2006/relationships/image" Target="../media/image75.png"/><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6.png"/><Relationship Id="rId4" Type="http://schemas.openxmlformats.org/officeDocument/2006/relationships/image" Target="../media/image61.png"/><Relationship Id="rId9" Type="http://schemas.openxmlformats.org/officeDocument/2006/relationships/image" Target="../media/image65.png"/><Relationship Id="rId5" Type="http://schemas.openxmlformats.org/officeDocument/2006/relationships/image" Target="../media/image71.png"/><Relationship Id="rId6" Type="http://schemas.openxmlformats.org/officeDocument/2006/relationships/image" Target="../media/image77.png"/><Relationship Id="rId7" Type="http://schemas.openxmlformats.org/officeDocument/2006/relationships/image" Target="../media/image60.png"/><Relationship Id="rId8"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4.png"/><Relationship Id="rId4" Type="http://schemas.openxmlformats.org/officeDocument/2006/relationships/image" Target="../media/image2.png"/><Relationship Id="rId5"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89.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nf-co.re" TargetMode="External"/><Relationship Id="rId4" Type="http://schemas.openxmlformats.org/officeDocument/2006/relationships/image" Target="../media/image84.png"/><Relationship Id="rId5"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90.png"/><Relationship Id="rId4" Type="http://schemas.openxmlformats.org/officeDocument/2006/relationships/image" Target="../media/image106.png"/><Relationship Id="rId5" Type="http://schemas.openxmlformats.org/officeDocument/2006/relationships/image" Target="../media/image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24.png"/><Relationship Id="rId7" Type="http://schemas.openxmlformats.org/officeDocument/2006/relationships/image" Target="../media/image12.png"/><Relationship Id="rId8"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93.png"/></Relationships>
</file>

<file path=ppt/slides/_rels/slide41.xml.rels><?xml version="1.0" encoding="UTF-8" standalone="yes"?><Relationships xmlns="http://schemas.openxmlformats.org/package/2006/relationships"><Relationship Id="rId10" Type="http://schemas.openxmlformats.org/officeDocument/2006/relationships/hyperlink" Target="https://creativecommons.org/licenses/by-sa/4.0/#" TargetMode="External"/><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18.png"/><Relationship Id="rId4" Type="http://schemas.openxmlformats.org/officeDocument/2006/relationships/image" Target="../media/image78.png"/><Relationship Id="rId9" Type="http://schemas.openxmlformats.org/officeDocument/2006/relationships/hyperlink" Target="https://creativecommons.org/licenses/by-sa/4.0/#" TargetMode="External"/><Relationship Id="rId5" Type="http://schemas.openxmlformats.org/officeDocument/2006/relationships/image" Target="../media/image80.png"/><Relationship Id="rId6" Type="http://schemas.openxmlformats.org/officeDocument/2006/relationships/image" Target="../media/image85.png"/><Relationship Id="rId7" Type="http://schemas.openxmlformats.org/officeDocument/2006/relationships/hyperlink" Target="https://openmoji.org/" TargetMode="External"/><Relationship Id="rId8" Type="http://schemas.openxmlformats.org/officeDocument/2006/relationships/hyperlink" Target="https://openmoji.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93.png"/><Relationship Id="rId4" Type="http://schemas.openxmlformats.org/officeDocument/2006/relationships/image" Target="../media/image98.png"/><Relationship Id="rId5" Type="http://schemas.openxmlformats.org/officeDocument/2006/relationships/image" Target="../media/image83.png"/><Relationship Id="rId6"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86.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hyperlink" Target="https://nf-co.re" TargetMode="External"/><Relationship Id="rId4" Type="http://schemas.openxmlformats.org/officeDocument/2006/relationships/hyperlink" Target="https://nf-co.re/doc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94.png"/><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22.png"/><Relationship Id="rId8"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0.png"/></Relationships>
</file>

<file path=ppt/slides/_rels/slide53.xml.rels><?xml version="1.0" encoding="UTF-8" standalone="yes"?><Relationships xmlns="http://schemas.openxmlformats.org/package/2006/relationships"><Relationship Id="rId20" Type="http://schemas.openxmlformats.org/officeDocument/2006/relationships/hyperlink" Target="https://creativecommons.org/licenses/by-sa/4.0/#" TargetMode="External"/><Relationship Id="rId22" Type="http://schemas.openxmlformats.org/officeDocument/2006/relationships/image" Target="../media/image112.png"/><Relationship Id="rId21" Type="http://schemas.openxmlformats.org/officeDocument/2006/relationships/hyperlink" Target="https://creativecommons.org/licenses/by-sa/4.0/#" TargetMode="External"/><Relationship Id="rId24" Type="http://schemas.openxmlformats.org/officeDocument/2006/relationships/image" Target="../media/image113.png"/><Relationship Id="rId23" Type="http://schemas.openxmlformats.org/officeDocument/2006/relationships/image" Target="../media/image111.png"/><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92.png"/><Relationship Id="rId4" Type="http://schemas.openxmlformats.org/officeDocument/2006/relationships/image" Target="../media/image49.png"/><Relationship Id="rId9" Type="http://schemas.openxmlformats.org/officeDocument/2006/relationships/image" Target="../media/image109.png"/><Relationship Id="rId25" Type="http://schemas.openxmlformats.org/officeDocument/2006/relationships/image" Target="../media/image115.png"/><Relationship Id="rId5" Type="http://schemas.openxmlformats.org/officeDocument/2006/relationships/image" Target="../media/image54.png"/><Relationship Id="rId6" Type="http://schemas.openxmlformats.org/officeDocument/2006/relationships/image" Target="../media/image105.png"/><Relationship Id="rId7" Type="http://schemas.openxmlformats.org/officeDocument/2006/relationships/image" Target="../media/image107.png"/><Relationship Id="rId8" Type="http://schemas.openxmlformats.org/officeDocument/2006/relationships/image" Target="../media/image95.png"/><Relationship Id="rId11" Type="http://schemas.openxmlformats.org/officeDocument/2006/relationships/image" Target="../media/image102.png"/><Relationship Id="rId10" Type="http://schemas.openxmlformats.org/officeDocument/2006/relationships/image" Target="../media/image110.png"/><Relationship Id="rId13" Type="http://schemas.openxmlformats.org/officeDocument/2006/relationships/image" Target="../media/image114.png"/><Relationship Id="rId12" Type="http://schemas.openxmlformats.org/officeDocument/2006/relationships/image" Target="../media/image103.png"/><Relationship Id="rId15" Type="http://schemas.openxmlformats.org/officeDocument/2006/relationships/image" Target="../media/image117.png"/><Relationship Id="rId14" Type="http://schemas.openxmlformats.org/officeDocument/2006/relationships/image" Target="../media/image108.png"/><Relationship Id="rId17" Type="http://schemas.openxmlformats.org/officeDocument/2006/relationships/image" Target="../media/image116.png"/><Relationship Id="rId16" Type="http://schemas.openxmlformats.org/officeDocument/2006/relationships/image" Target="../media/image28.png"/><Relationship Id="rId19" Type="http://schemas.openxmlformats.org/officeDocument/2006/relationships/hyperlink" Target="https://openmoji.org/" TargetMode="External"/><Relationship Id="rId18" Type="http://schemas.openxmlformats.org/officeDocument/2006/relationships/hyperlink" Target="https://openmoji.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31.png"/><Relationship Id="rId6" Type="http://schemas.openxmlformats.org/officeDocument/2006/relationships/image" Target="../media/image18.png"/><Relationship Id="rId7" Type="http://schemas.openxmlformats.org/officeDocument/2006/relationships/image" Target="../media/image7.png"/><Relationship Id="rId8"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2"/>
          <p:cNvPicPr preferRelativeResize="0"/>
          <p:nvPr/>
        </p:nvPicPr>
        <p:blipFill>
          <a:blip r:embed="rId3">
            <a:alphaModFix/>
          </a:blip>
          <a:stretch>
            <a:fillRect/>
          </a:stretch>
        </p:blipFill>
        <p:spPr>
          <a:xfrm>
            <a:off x="836075" y="1123200"/>
            <a:ext cx="7471852" cy="1944600"/>
          </a:xfrm>
          <a:prstGeom prst="rect">
            <a:avLst/>
          </a:prstGeom>
          <a:noFill/>
          <a:ln>
            <a:noFill/>
          </a:ln>
        </p:spPr>
      </p:pic>
      <p:sp>
        <p:nvSpPr>
          <p:cNvPr id="110" name="Google Shape;110;p22"/>
          <p:cNvSpPr txBox="1"/>
          <p:nvPr/>
        </p:nvSpPr>
        <p:spPr>
          <a:xfrm>
            <a:off x="311700" y="3105150"/>
            <a:ext cx="85206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a:solidFill>
                  <a:schemeClr val="dk2"/>
                </a:solidFill>
                <a:latin typeface="Inter"/>
                <a:ea typeface="Inter"/>
                <a:cs typeface="Inter"/>
                <a:sym typeface="Inter"/>
              </a:rPr>
              <a:t>A </a:t>
            </a:r>
            <a:r>
              <a:rPr b="1" lang="en">
                <a:solidFill>
                  <a:schemeClr val="accent1"/>
                </a:solidFill>
                <a:latin typeface="Inter"/>
                <a:ea typeface="Inter"/>
                <a:cs typeface="Inter"/>
                <a:sym typeface="Inter"/>
              </a:rPr>
              <a:t>community</a:t>
            </a:r>
            <a:r>
              <a:rPr lang="en">
                <a:solidFill>
                  <a:schemeClr val="dk2"/>
                </a:solidFill>
                <a:latin typeface="Inter"/>
                <a:ea typeface="Inter"/>
                <a:cs typeface="Inter"/>
                <a:sym typeface="Inter"/>
              </a:rPr>
              <a:t> effort to collect a curated set of analysis pipelines built using     Nextflow.</a:t>
            </a:r>
            <a:endParaRPr>
              <a:solidFill>
                <a:schemeClr val="dk2"/>
              </a:solidFill>
              <a:latin typeface="Inter"/>
              <a:ea typeface="Inter"/>
              <a:cs typeface="Inter"/>
              <a:sym typeface="Inter"/>
            </a:endParaRPr>
          </a:p>
        </p:txBody>
      </p:sp>
      <p:sp>
        <p:nvSpPr>
          <p:cNvPr id="111" name="Google Shape;111;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300">
                <a:latin typeface="Open Sans Light"/>
                <a:ea typeface="Open Sans Light"/>
                <a:cs typeface="Open Sans Light"/>
                <a:sym typeface="Open Sans Light"/>
              </a:rPr>
              <a:t>‹#›</a:t>
            </a:fld>
            <a:endParaRPr sz="1300">
              <a:latin typeface="Open Sans Light"/>
              <a:ea typeface="Open Sans Light"/>
              <a:cs typeface="Open Sans Light"/>
              <a:sym typeface="Open Sans Light"/>
            </a:endParaRPr>
          </a:p>
        </p:txBody>
      </p:sp>
      <p:pic>
        <p:nvPicPr>
          <p:cNvPr id="112" name="Google Shape;112;p22"/>
          <p:cNvPicPr preferRelativeResize="0"/>
          <p:nvPr/>
        </p:nvPicPr>
        <p:blipFill>
          <a:blip r:embed="rId4">
            <a:alphaModFix/>
          </a:blip>
          <a:stretch>
            <a:fillRect/>
          </a:stretch>
        </p:blipFill>
        <p:spPr>
          <a:xfrm>
            <a:off x="7259050" y="3213675"/>
            <a:ext cx="183150" cy="18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Documentation</a:t>
            </a:r>
            <a:endParaRPr>
              <a:latin typeface="Inter Light"/>
              <a:ea typeface="Inter Light"/>
              <a:cs typeface="Inter Light"/>
              <a:sym typeface="Inter Light"/>
            </a:endParaRPr>
          </a:p>
          <a:p>
            <a:pPr indent="0" lvl="0" marL="0" rtl="0" algn="l">
              <a:spcBef>
                <a:spcPts val="0"/>
              </a:spcBef>
              <a:spcAft>
                <a:spcPts val="0"/>
              </a:spcAft>
              <a:buNone/>
            </a:pPr>
            <a:r>
              <a:rPr lang="en">
                <a:latin typeface="Inter Light"/>
                <a:ea typeface="Inter Light"/>
                <a:cs typeface="Inter Light"/>
                <a:sym typeface="Inter Light"/>
              </a:rPr>
              <a:t>(Overview)</a:t>
            </a:r>
            <a:endParaRPr>
              <a:latin typeface="Inter Light"/>
              <a:ea typeface="Inter Light"/>
              <a:cs typeface="Inter Light"/>
              <a:sym typeface="Inter Light"/>
            </a:endParaRPr>
          </a:p>
        </p:txBody>
      </p:sp>
      <p:sp>
        <p:nvSpPr>
          <p:cNvPr id="248" name="Google Shape;248;p31"/>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9" name="Google Shape;249;p31"/>
          <p:cNvSpPr txBox="1"/>
          <p:nvPr/>
        </p:nvSpPr>
        <p:spPr>
          <a:xfrm>
            <a:off x="1679225" y="4071275"/>
            <a:ext cx="569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Light"/>
                <a:ea typeface="Inter Light"/>
                <a:cs typeface="Inter Light"/>
                <a:sym typeface="Inter Light"/>
              </a:rPr>
              <a:t>High-quality </a:t>
            </a:r>
            <a:r>
              <a:rPr b="1" lang="en">
                <a:solidFill>
                  <a:schemeClr val="accent1"/>
                </a:solidFill>
                <a:latin typeface="Inter"/>
                <a:ea typeface="Inter"/>
                <a:cs typeface="Inter"/>
                <a:sym typeface="Inter"/>
              </a:rPr>
              <a:t>documentation</a:t>
            </a:r>
            <a:r>
              <a:rPr lang="en">
                <a:solidFill>
                  <a:schemeClr val="dk2"/>
                </a:solidFill>
                <a:latin typeface="Inter Light"/>
                <a:ea typeface="Inter Light"/>
                <a:cs typeface="Inter Light"/>
                <a:sym typeface="Inter Light"/>
              </a:rPr>
              <a:t> required by   nf-core guidelines</a:t>
            </a:r>
            <a:endParaRPr>
              <a:solidFill>
                <a:schemeClr val="dk2"/>
              </a:solidFill>
              <a:latin typeface="Inter Light"/>
              <a:ea typeface="Inter Light"/>
              <a:cs typeface="Inter Light"/>
              <a:sym typeface="Inter Light"/>
            </a:endParaRPr>
          </a:p>
          <a:p>
            <a:pPr indent="0" lvl="0" marL="0" rtl="0" algn="ctr">
              <a:spcBef>
                <a:spcPts val="0"/>
              </a:spcBef>
              <a:spcAft>
                <a:spcPts val="0"/>
              </a:spcAft>
              <a:buNone/>
            </a:pPr>
            <a:r>
              <a:rPr lang="en">
                <a:solidFill>
                  <a:schemeClr val="dk2"/>
                </a:solidFill>
                <a:latin typeface="Inter Light"/>
                <a:ea typeface="Inter Light"/>
                <a:cs typeface="Inter Light"/>
                <a:sym typeface="Inter Light"/>
              </a:rPr>
              <a:t>Easy to understand what and how a pipeline works</a:t>
            </a:r>
            <a:endParaRPr>
              <a:solidFill>
                <a:schemeClr val="dk2"/>
              </a:solidFill>
              <a:latin typeface="Inter Light"/>
              <a:ea typeface="Inter Light"/>
              <a:cs typeface="Inter Light"/>
              <a:sym typeface="Inter Light"/>
            </a:endParaRPr>
          </a:p>
        </p:txBody>
      </p:sp>
      <p:pic>
        <p:nvPicPr>
          <p:cNvPr descr="nf-core/rnaseq metro map" id="250" name="Google Shape;250;p31"/>
          <p:cNvPicPr preferRelativeResize="0"/>
          <p:nvPr/>
        </p:nvPicPr>
        <p:blipFill>
          <a:blip r:embed="rId3">
            <a:alphaModFix/>
          </a:blip>
          <a:stretch>
            <a:fillRect/>
          </a:stretch>
        </p:blipFill>
        <p:spPr>
          <a:xfrm>
            <a:off x="1614104" y="1447800"/>
            <a:ext cx="5915791" cy="2471075"/>
          </a:xfrm>
          <a:prstGeom prst="rect">
            <a:avLst/>
          </a:prstGeom>
          <a:noFill/>
          <a:ln>
            <a:noFill/>
          </a:ln>
          <a:effectLst>
            <a:outerShdw blurRad="57150" rotWithShape="0" algn="bl" dir="5400000" dist="19050">
              <a:srgbClr val="000000">
                <a:alpha val="50000"/>
              </a:srgbClr>
            </a:outerShdw>
          </a:effectLst>
        </p:spPr>
      </p:pic>
      <p:pic>
        <p:nvPicPr>
          <p:cNvPr id="251" name="Google Shape;251;p31"/>
          <p:cNvPicPr preferRelativeResize="0"/>
          <p:nvPr/>
        </p:nvPicPr>
        <p:blipFill>
          <a:blip r:embed="rId4">
            <a:alphaModFix/>
          </a:blip>
          <a:stretch>
            <a:fillRect/>
          </a:stretch>
        </p:blipFill>
        <p:spPr>
          <a:xfrm>
            <a:off x="5369019" y="4187892"/>
            <a:ext cx="144675" cy="14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Finding Software</a:t>
            </a:r>
            <a:endParaRPr>
              <a:latin typeface="Inter Light"/>
              <a:ea typeface="Inter Light"/>
              <a:cs typeface="Inter Light"/>
              <a:sym typeface="Inter Light"/>
            </a:endParaRPr>
          </a:p>
        </p:txBody>
      </p:sp>
      <p:sp>
        <p:nvSpPr>
          <p:cNvPr id="257" name="Google Shape;25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What does it do?</a:t>
            </a:r>
            <a:endParaRPr>
              <a:latin typeface="Inter Light"/>
              <a:ea typeface="Inter Light"/>
              <a:cs typeface="Inter Light"/>
              <a:sym typeface="Inter Light"/>
            </a:endParaRPr>
          </a:p>
          <a:p>
            <a:pPr indent="-342900" lvl="0" marL="457200" rtl="0" algn="l">
              <a:spcBef>
                <a:spcPts val="0"/>
              </a:spcBef>
              <a:spcAft>
                <a:spcPts val="0"/>
              </a:spcAft>
              <a:buClr>
                <a:schemeClr val="accent1"/>
              </a:buClr>
              <a:buSzPts val="1800"/>
              <a:buFont typeface="Inter"/>
              <a:buChar char="●"/>
            </a:pPr>
            <a:r>
              <a:rPr b="1" lang="en">
                <a:solidFill>
                  <a:schemeClr val="accent1"/>
                </a:solidFill>
                <a:latin typeface="Inter"/>
                <a:ea typeface="Inter"/>
                <a:cs typeface="Inter"/>
                <a:sym typeface="Inter"/>
              </a:rPr>
              <a:t>Does it work?</a:t>
            </a:r>
            <a:endParaRPr b="1">
              <a:solidFill>
                <a:schemeClr val="accent1"/>
              </a:solidFill>
              <a:latin typeface="Inter"/>
              <a:ea typeface="Inter"/>
              <a:cs typeface="Inter"/>
              <a:sym typeface="Inter"/>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Is it easy to use?</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Will I understand the output?</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Will it be fast enough?</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Is it easy to install?</a:t>
            </a:r>
            <a:endParaRPr>
              <a:latin typeface="Inter Light"/>
              <a:ea typeface="Inter Light"/>
              <a:cs typeface="Inter Light"/>
              <a:sym typeface="Inter Light"/>
            </a:endParaRPr>
          </a:p>
        </p:txBody>
      </p:sp>
      <p:sp>
        <p:nvSpPr>
          <p:cNvPr id="258" name="Google Shape;258;p3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Documentation</a:t>
            </a:r>
            <a:br>
              <a:rPr lang="en">
                <a:latin typeface="Inter Light"/>
                <a:ea typeface="Inter Light"/>
                <a:cs typeface="Inter Light"/>
                <a:sym typeface="Inter Light"/>
              </a:rPr>
            </a:br>
            <a:r>
              <a:rPr lang="en">
                <a:latin typeface="Inter Light"/>
                <a:ea typeface="Inter Light"/>
                <a:cs typeface="Inter Light"/>
                <a:sym typeface="Inter Light"/>
              </a:rPr>
              <a:t>(Examples)</a:t>
            </a:r>
            <a:endParaRPr>
              <a:latin typeface="Inter Light"/>
              <a:ea typeface="Inter Light"/>
              <a:cs typeface="Inter Light"/>
              <a:sym typeface="Inter Light"/>
            </a:endParaRPr>
          </a:p>
        </p:txBody>
      </p:sp>
      <p:pic>
        <p:nvPicPr>
          <p:cNvPr id="264" name="Google Shape;264;p33"/>
          <p:cNvPicPr preferRelativeResize="0"/>
          <p:nvPr/>
        </p:nvPicPr>
        <p:blipFill>
          <a:blip r:embed="rId3">
            <a:alphaModFix/>
          </a:blip>
          <a:stretch>
            <a:fillRect/>
          </a:stretch>
        </p:blipFill>
        <p:spPr>
          <a:xfrm>
            <a:off x="1410275" y="1255150"/>
            <a:ext cx="6668600" cy="3060025"/>
          </a:xfrm>
          <a:prstGeom prst="rect">
            <a:avLst/>
          </a:prstGeom>
          <a:noFill/>
          <a:ln>
            <a:noFill/>
          </a:ln>
        </p:spPr>
      </p:pic>
      <p:sp>
        <p:nvSpPr>
          <p:cNvPr id="265" name="Google Shape;265;p3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33"/>
          <p:cNvSpPr txBox="1"/>
          <p:nvPr/>
        </p:nvSpPr>
        <p:spPr>
          <a:xfrm>
            <a:off x="1722600" y="4427325"/>
            <a:ext cx="569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Light"/>
                <a:ea typeface="Inter Light"/>
                <a:cs typeface="Inter Light"/>
                <a:sym typeface="Inter Light"/>
              </a:rPr>
              <a:t>Example ‘real life’ output </a:t>
            </a:r>
            <a:r>
              <a:rPr b="1" lang="en">
                <a:solidFill>
                  <a:schemeClr val="accent1"/>
                </a:solidFill>
                <a:latin typeface="Inter"/>
                <a:ea typeface="Inter"/>
                <a:cs typeface="Inter"/>
                <a:sym typeface="Inter"/>
              </a:rPr>
              <a:t>automatically</a:t>
            </a:r>
            <a:r>
              <a:rPr lang="en">
                <a:solidFill>
                  <a:schemeClr val="dk2"/>
                </a:solidFill>
                <a:latin typeface="Inter Light"/>
                <a:ea typeface="Inter Light"/>
                <a:cs typeface="Inter Light"/>
                <a:sym typeface="Inter Light"/>
              </a:rPr>
              <a:t> and </a:t>
            </a:r>
            <a:r>
              <a:rPr b="1" lang="en">
                <a:solidFill>
                  <a:schemeClr val="accent1"/>
                </a:solidFill>
                <a:latin typeface="Inter"/>
                <a:ea typeface="Inter"/>
                <a:cs typeface="Inter"/>
                <a:sym typeface="Inter"/>
              </a:rPr>
              <a:t>tested</a:t>
            </a:r>
            <a:r>
              <a:rPr lang="en">
                <a:solidFill>
                  <a:schemeClr val="dk2"/>
                </a:solidFill>
                <a:latin typeface="Inter Light"/>
                <a:ea typeface="Inter Light"/>
                <a:cs typeface="Inter Light"/>
                <a:sym typeface="Inter Light"/>
              </a:rPr>
              <a:t> generated on every release</a:t>
            </a:r>
            <a:endParaRPr>
              <a:solidFill>
                <a:schemeClr val="dk2"/>
              </a:solidFill>
              <a:latin typeface="Inter Light"/>
              <a:ea typeface="Inter Light"/>
              <a:cs typeface="Inter Light"/>
              <a:sym typeface="Inter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Finding Software</a:t>
            </a:r>
            <a:endParaRPr>
              <a:latin typeface="Inter Light"/>
              <a:ea typeface="Inter Light"/>
              <a:cs typeface="Inter Light"/>
              <a:sym typeface="Inter Light"/>
            </a:endParaRPr>
          </a:p>
        </p:txBody>
      </p:sp>
      <p:sp>
        <p:nvSpPr>
          <p:cNvPr id="272" name="Google Shape;27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What does it do?</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Does it work?</a:t>
            </a:r>
            <a:endParaRPr>
              <a:latin typeface="Inter Light"/>
              <a:ea typeface="Inter Light"/>
              <a:cs typeface="Inter Light"/>
              <a:sym typeface="Inter Light"/>
            </a:endParaRPr>
          </a:p>
          <a:p>
            <a:pPr indent="-342900" lvl="0" marL="457200" rtl="0" algn="l">
              <a:spcBef>
                <a:spcPts val="0"/>
              </a:spcBef>
              <a:spcAft>
                <a:spcPts val="0"/>
              </a:spcAft>
              <a:buClr>
                <a:schemeClr val="accent1"/>
              </a:buClr>
              <a:buSzPts val="1800"/>
              <a:buFont typeface="Inter"/>
              <a:buChar char="●"/>
            </a:pPr>
            <a:r>
              <a:rPr b="1" lang="en">
                <a:solidFill>
                  <a:schemeClr val="accent1"/>
                </a:solidFill>
                <a:latin typeface="Inter"/>
                <a:ea typeface="Inter"/>
                <a:cs typeface="Inter"/>
                <a:sym typeface="Inter"/>
              </a:rPr>
              <a:t>Is it easy to use?</a:t>
            </a:r>
            <a:endParaRPr b="1">
              <a:solidFill>
                <a:schemeClr val="accent1"/>
              </a:solidFill>
              <a:latin typeface="Inter"/>
              <a:ea typeface="Inter"/>
              <a:cs typeface="Inter"/>
              <a:sym typeface="Inter"/>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Will I understand the output?</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Will it be fast enough?</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Is it easy to install?</a:t>
            </a:r>
            <a:endParaRPr>
              <a:latin typeface="Inter Light"/>
              <a:ea typeface="Inter Light"/>
              <a:cs typeface="Inter Light"/>
              <a:sym typeface="Inter Light"/>
            </a:endParaRPr>
          </a:p>
        </p:txBody>
      </p:sp>
      <p:sp>
        <p:nvSpPr>
          <p:cNvPr id="273" name="Google Shape;273;p3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5"/>
          <p:cNvPicPr preferRelativeResize="0"/>
          <p:nvPr/>
        </p:nvPicPr>
        <p:blipFill rotWithShape="1">
          <a:blip r:embed="rId3">
            <a:alphaModFix/>
          </a:blip>
          <a:srcRect b="27299" l="0" r="0" t="0"/>
          <a:stretch/>
        </p:blipFill>
        <p:spPr>
          <a:xfrm>
            <a:off x="623425" y="3065550"/>
            <a:ext cx="4230575" cy="1894501"/>
          </a:xfrm>
          <a:prstGeom prst="rect">
            <a:avLst/>
          </a:prstGeom>
          <a:noFill/>
          <a:ln>
            <a:noFill/>
          </a:ln>
          <a:effectLst>
            <a:outerShdw blurRad="57150" rotWithShape="0" algn="bl" dir="5400000" dist="19050">
              <a:srgbClr val="000000">
                <a:alpha val="50000"/>
              </a:srgbClr>
            </a:outerShdw>
          </a:effectLst>
        </p:spPr>
      </p:pic>
      <p:pic>
        <p:nvPicPr>
          <p:cNvPr id="279" name="Google Shape;279;p35"/>
          <p:cNvPicPr preferRelativeResize="0"/>
          <p:nvPr/>
        </p:nvPicPr>
        <p:blipFill rotWithShape="1">
          <a:blip r:embed="rId3">
            <a:alphaModFix/>
          </a:blip>
          <a:srcRect b="27299" l="0" r="0" t="0"/>
          <a:stretch/>
        </p:blipFill>
        <p:spPr>
          <a:xfrm>
            <a:off x="623425" y="953950"/>
            <a:ext cx="4230575" cy="1894501"/>
          </a:xfrm>
          <a:prstGeom prst="rect">
            <a:avLst/>
          </a:prstGeom>
          <a:noFill/>
          <a:ln>
            <a:noFill/>
          </a:ln>
          <a:effectLst>
            <a:outerShdw blurRad="57150" rotWithShape="0" algn="bl" dir="5400000" dist="19050">
              <a:srgbClr val="000000">
                <a:alpha val="50000"/>
              </a:srgbClr>
            </a:outerShdw>
          </a:effectLst>
        </p:spPr>
      </p:pic>
      <p:sp>
        <p:nvSpPr>
          <p:cNvPr id="280" name="Google Shape;280;p35"/>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Consistent</a:t>
            </a:r>
            <a:br>
              <a:rPr lang="en">
                <a:latin typeface="Inter Light"/>
                <a:ea typeface="Inter Light"/>
                <a:cs typeface="Inter Light"/>
                <a:sym typeface="Inter Light"/>
              </a:rPr>
            </a:br>
            <a:r>
              <a:rPr lang="en">
                <a:latin typeface="Inter Light"/>
                <a:ea typeface="Inter Light"/>
                <a:cs typeface="Inter Light"/>
                <a:sym typeface="Inter Light"/>
              </a:rPr>
              <a:t>(Execution)</a:t>
            </a:r>
            <a:endParaRPr>
              <a:latin typeface="Inter Light"/>
              <a:ea typeface="Inter Light"/>
              <a:cs typeface="Inter Light"/>
              <a:sym typeface="Inter Light"/>
            </a:endParaRPr>
          </a:p>
        </p:txBody>
      </p:sp>
      <p:grpSp>
        <p:nvGrpSpPr>
          <p:cNvPr id="281" name="Google Shape;281;p35"/>
          <p:cNvGrpSpPr/>
          <p:nvPr/>
        </p:nvGrpSpPr>
        <p:grpSpPr>
          <a:xfrm>
            <a:off x="5267375" y="1295400"/>
            <a:ext cx="3263400" cy="1523100"/>
            <a:chOff x="5415425" y="2020100"/>
            <a:chExt cx="3263400" cy="1523100"/>
          </a:xfrm>
        </p:grpSpPr>
        <p:sp>
          <p:nvSpPr>
            <p:cNvPr id="282" name="Google Shape;282;p35"/>
            <p:cNvSpPr/>
            <p:nvPr/>
          </p:nvSpPr>
          <p:spPr>
            <a:xfrm>
              <a:off x="5415425" y="2020100"/>
              <a:ext cx="3263400" cy="1523100"/>
            </a:xfrm>
            <a:prstGeom prst="roundRect">
              <a:avLst>
                <a:gd fmla="val 384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3" name="Google Shape;283;p35"/>
            <p:cNvSpPr txBox="1"/>
            <p:nvPr/>
          </p:nvSpPr>
          <p:spPr>
            <a:xfrm>
              <a:off x="5493125" y="2222125"/>
              <a:ext cx="3108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Ubuntu Mono"/>
                  <a:ea typeface="Ubuntu Mono"/>
                  <a:cs typeface="Ubuntu Mono"/>
                  <a:sym typeface="Ubuntu Mono"/>
                </a:rPr>
                <a:t>$ nextflow run \</a:t>
              </a:r>
              <a:br>
                <a:rPr lang="en">
                  <a:solidFill>
                    <a:schemeClr val="lt1"/>
                  </a:solidFill>
                  <a:latin typeface="Ubuntu Mono"/>
                  <a:ea typeface="Ubuntu Mono"/>
                  <a:cs typeface="Ubuntu Mono"/>
                  <a:sym typeface="Ubuntu Mono"/>
                </a:rPr>
              </a:br>
              <a:r>
                <a:rPr lang="en">
                  <a:solidFill>
                    <a:schemeClr val="lt1"/>
                  </a:solidFill>
                  <a:latin typeface="Ubuntu Mono"/>
                  <a:ea typeface="Ubuntu Mono"/>
                  <a:cs typeface="Ubuntu Mono"/>
                  <a:sym typeface="Ubuntu Mono"/>
                </a:rPr>
                <a:t>&gt;   nf-core/mag -r 2.3.0 \</a:t>
              </a:r>
              <a:br>
                <a:rPr lang="en">
                  <a:solidFill>
                    <a:schemeClr val="lt1"/>
                  </a:solidFill>
                  <a:latin typeface="Ubuntu Mono"/>
                  <a:ea typeface="Ubuntu Mono"/>
                  <a:cs typeface="Ubuntu Mono"/>
                  <a:sym typeface="Ubuntu Mono"/>
                </a:rPr>
              </a:br>
              <a:r>
                <a:rPr lang="en">
                  <a:solidFill>
                    <a:schemeClr val="lt1"/>
                  </a:solidFill>
                  <a:latin typeface="Ubuntu Mono"/>
                  <a:ea typeface="Ubuntu Mono"/>
                  <a:cs typeface="Ubuntu Mono"/>
                  <a:sym typeface="Ubuntu Mono"/>
                </a:rPr>
                <a:t>&gt;   -profile docker \</a:t>
              </a:r>
              <a:br>
                <a:rPr lang="en">
                  <a:solidFill>
                    <a:schemeClr val="lt1"/>
                  </a:solidFill>
                  <a:latin typeface="Ubuntu Mono"/>
                  <a:ea typeface="Ubuntu Mono"/>
                  <a:cs typeface="Ubuntu Mono"/>
                  <a:sym typeface="Ubuntu Mono"/>
                </a:rPr>
              </a:br>
              <a:r>
                <a:rPr lang="en">
                  <a:solidFill>
                    <a:schemeClr val="lt1"/>
                  </a:solidFill>
                  <a:latin typeface="Ubuntu Mono"/>
                  <a:ea typeface="Ubuntu Mono"/>
                  <a:cs typeface="Ubuntu Mono"/>
                  <a:sym typeface="Ubuntu Mono"/>
                </a:rPr>
                <a:t>&gt;   --input \</a:t>
              </a:r>
              <a:br>
                <a:rPr lang="en">
                  <a:solidFill>
                    <a:schemeClr val="lt1"/>
                  </a:solidFill>
                  <a:latin typeface="Ubuntu Mono"/>
                  <a:ea typeface="Ubuntu Mono"/>
                  <a:cs typeface="Ubuntu Mono"/>
                  <a:sym typeface="Ubuntu Mono"/>
                </a:rPr>
              </a:br>
              <a:r>
                <a:rPr lang="en">
                  <a:solidFill>
                    <a:schemeClr val="lt1"/>
                  </a:solidFill>
                  <a:latin typeface="Ubuntu Mono"/>
                  <a:ea typeface="Ubuntu Mono"/>
                  <a:cs typeface="Ubuntu Mono"/>
                  <a:sym typeface="Ubuntu Mono"/>
                </a:rPr>
                <a:t>&gt;   --outdir</a:t>
              </a:r>
              <a:endParaRPr>
                <a:solidFill>
                  <a:schemeClr val="lt1"/>
                </a:solidFill>
                <a:latin typeface="Ubuntu Mono"/>
                <a:ea typeface="Ubuntu Mono"/>
                <a:cs typeface="Ubuntu Mono"/>
                <a:sym typeface="Ubuntu Mono"/>
              </a:endParaRPr>
            </a:p>
          </p:txBody>
        </p:sp>
        <p:sp>
          <p:nvSpPr>
            <p:cNvPr id="284" name="Google Shape;284;p35"/>
            <p:cNvSpPr/>
            <p:nvPr/>
          </p:nvSpPr>
          <p:spPr>
            <a:xfrm>
              <a:off x="5739062" y="2100750"/>
              <a:ext cx="80400" cy="825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5616095" y="2100750"/>
              <a:ext cx="80400" cy="825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5493127" y="2100750"/>
              <a:ext cx="80400" cy="825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35"/>
          <p:cNvGrpSpPr/>
          <p:nvPr/>
        </p:nvGrpSpPr>
        <p:grpSpPr>
          <a:xfrm>
            <a:off x="5267375" y="3370325"/>
            <a:ext cx="3263400" cy="1643700"/>
            <a:chOff x="5415425" y="2020100"/>
            <a:chExt cx="3263400" cy="1643700"/>
          </a:xfrm>
        </p:grpSpPr>
        <p:sp>
          <p:nvSpPr>
            <p:cNvPr id="288" name="Google Shape;288;p35"/>
            <p:cNvSpPr/>
            <p:nvPr/>
          </p:nvSpPr>
          <p:spPr>
            <a:xfrm>
              <a:off x="5415425" y="2020100"/>
              <a:ext cx="3263400" cy="1643700"/>
            </a:xfrm>
            <a:prstGeom prst="roundRect">
              <a:avLst>
                <a:gd fmla="val 384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9" name="Google Shape;289;p35"/>
            <p:cNvSpPr txBox="1"/>
            <p:nvPr/>
          </p:nvSpPr>
          <p:spPr>
            <a:xfrm>
              <a:off x="5493125" y="2222125"/>
              <a:ext cx="3108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Ubuntu Mono"/>
                  <a:ea typeface="Ubuntu Mono"/>
                  <a:cs typeface="Ubuntu Mono"/>
                  <a:sym typeface="Ubuntu Mono"/>
                </a:rPr>
                <a:t>$ nextflow run \</a:t>
              </a:r>
              <a:br>
                <a:rPr lang="en">
                  <a:solidFill>
                    <a:schemeClr val="lt1"/>
                  </a:solidFill>
                  <a:latin typeface="Ubuntu Mono"/>
                  <a:ea typeface="Ubuntu Mono"/>
                  <a:cs typeface="Ubuntu Mono"/>
                  <a:sym typeface="Ubuntu Mono"/>
                </a:rPr>
              </a:br>
              <a:r>
                <a:rPr lang="en">
                  <a:solidFill>
                    <a:schemeClr val="lt1"/>
                  </a:solidFill>
                  <a:latin typeface="Ubuntu Mono"/>
                  <a:ea typeface="Ubuntu Mono"/>
                  <a:cs typeface="Ubuntu Mono"/>
                  <a:sym typeface="Ubuntu Mono"/>
                </a:rPr>
                <a:t>&gt;   nf-core/funcscan -r 1.0.1 \</a:t>
              </a:r>
              <a:br>
                <a:rPr lang="en">
                  <a:solidFill>
                    <a:schemeClr val="lt1"/>
                  </a:solidFill>
                  <a:latin typeface="Ubuntu Mono"/>
                  <a:ea typeface="Ubuntu Mono"/>
                  <a:cs typeface="Ubuntu Mono"/>
                  <a:sym typeface="Ubuntu Mono"/>
                </a:rPr>
              </a:br>
              <a:r>
                <a:rPr lang="en">
                  <a:solidFill>
                    <a:schemeClr val="lt1"/>
                  </a:solidFill>
                  <a:latin typeface="Ubuntu Mono"/>
                  <a:ea typeface="Ubuntu Mono"/>
                  <a:cs typeface="Ubuntu Mono"/>
                  <a:sym typeface="Ubuntu Mono"/>
                </a:rPr>
                <a:t>&gt;   -profile docker \</a:t>
              </a:r>
              <a:br>
                <a:rPr lang="en">
                  <a:solidFill>
                    <a:schemeClr val="lt1"/>
                  </a:solidFill>
                  <a:latin typeface="Ubuntu Mono"/>
                  <a:ea typeface="Ubuntu Mono"/>
                  <a:cs typeface="Ubuntu Mono"/>
                  <a:sym typeface="Ubuntu Mono"/>
                </a:rPr>
              </a:br>
              <a:r>
                <a:rPr lang="en">
                  <a:solidFill>
                    <a:schemeClr val="lt1"/>
                  </a:solidFill>
                  <a:latin typeface="Ubuntu Mono"/>
                  <a:ea typeface="Ubuntu Mono"/>
                  <a:cs typeface="Ubuntu Mono"/>
                  <a:sym typeface="Ubuntu Mono"/>
                </a:rPr>
                <a:t>&gt;   --input \</a:t>
              </a:r>
              <a:br>
                <a:rPr lang="en">
                  <a:solidFill>
                    <a:schemeClr val="lt1"/>
                  </a:solidFill>
                  <a:latin typeface="Ubuntu Mono"/>
                  <a:ea typeface="Ubuntu Mono"/>
                  <a:cs typeface="Ubuntu Mono"/>
                  <a:sym typeface="Ubuntu Mono"/>
                </a:rPr>
              </a:br>
              <a:r>
                <a:rPr lang="en">
                  <a:solidFill>
                    <a:schemeClr val="lt1"/>
                  </a:solidFill>
                  <a:latin typeface="Ubuntu Mono"/>
                  <a:ea typeface="Ubuntu Mono"/>
                  <a:cs typeface="Ubuntu Mono"/>
                  <a:sym typeface="Ubuntu Mono"/>
                </a:rPr>
                <a:t>&gt;   --outdir</a:t>
              </a:r>
              <a:endParaRPr>
                <a:solidFill>
                  <a:schemeClr val="lt1"/>
                </a:solidFill>
                <a:latin typeface="Ubuntu Mono"/>
                <a:ea typeface="Ubuntu Mono"/>
                <a:cs typeface="Ubuntu Mono"/>
                <a:sym typeface="Ubuntu Mono"/>
              </a:endParaRPr>
            </a:p>
          </p:txBody>
        </p:sp>
        <p:sp>
          <p:nvSpPr>
            <p:cNvPr id="290" name="Google Shape;290;p35"/>
            <p:cNvSpPr/>
            <p:nvPr/>
          </p:nvSpPr>
          <p:spPr>
            <a:xfrm>
              <a:off x="5739062" y="2100750"/>
              <a:ext cx="80400" cy="825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5616095" y="2100750"/>
              <a:ext cx="80400" cy="825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5493127" y="2100750"/>
              <a:ext cx="80400" cy="825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3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Documentation</a:t>
            </a:r>
            <a:endParaRPr>
              <a:latin typeface="Inter Light"/>
              <a:ea typeface="Inter Light"/>
              <a:cs typeface="Inter Light"/>
              <a:sym typeface="Inter Light"/>
            </a:endParaRPr>
          </a:p>
          <a:p>
            <a:pPr indent="0" lvl="0" marL="0" rtl="0" algn="l">
              <a:spcBef>
                <a:spcPts val="0"/>
              </a:spcBef>
              <a:spcAft>
                <a:spcPts val="0"/>
              </a:spcAft>
              <a:buNone/>
            </a:pPr>
            <a:r>
              <a:rPr lang="en">
                <a:latin typeface="Inter Light"/>
                <a:ea typeface="Inter Light"/>
                <a:cs typeface="Inter Light"/>
                <a:sym typeface="Inter Light"/>
              </a:rPr>
              <a:t>(Input)</a:t>
            </a:r>
            <a:endParaRPr>
              <a:latin typeface="Inter Light"/>
              <a:ea typeface="Inter Light"/>
              <a:cs typeface="Inter Light"/>
              <a:sym typeface="Inter Light"/>
            </a:endParaRPr>
          </a:p>
        </p:txBody>
      </p:sp>
      <p:pic>
        <p:nvPicPr>
          <p:cNvPr id="299" name="Google Shape;299;p36"/>
          <p:cNvPicPr preferRelativeResize="0"/>
          <p:nvPr/>
        </p:nvPicPr>
        <p:blipFill>
          <a:blip r:embed="rId3">
            <a:alphaModFix/>
          </a:blip>
          <a:stretch>
            <a:fillRect/>
          </a:stretch>
        </p:blipFill>
        <p:spPr>
          <a:xfrm>
            <a:off x="1012925" y="1478450"/>
            <a:ext cx="7422949" cy="2491400"/>
          </a:xfrm>
          <a:prstGeom prst="rect">
            <a:avLst/>
          </a:prstGeom>
          <a:noFill/>
          <a:ln>
            <a:noFill/>
          </a:ln>
          <a:effectLst>
            <a:outerShdw blurRad="57150" rotWithShape="0" algn="bl" dir="5400000" dist="19050">
              <a:srgbClr val="000000">
                <a:alpha val="50000"/>
              </a:srgbClr>
            </a:outerShdw>
          </a:effectLst>
        </p:spPr>
      </p:pic>
      <p:sp>
        <p:nvSpPr>
          <p:cNvPr id="300" name="Google Shape;300;p3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36"/>
          <p:cNvSpPr txBox="1"/>
          <p:nvPr/>
        </p:nvSpPr>
        <p:spPr>
          <a:xfrm>
            <a:off x="1895400" y="4028700"/>
            <a:ext cx="5353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Inter Light"/>
              <a:buChar char="●"/>
            </a:pPr>
            <a:r>
              <a:rPr lang="en">
                <a:solidFill>
                  <a:schemeClr val="dk2"/>
                </a:solidFill>
                <a:latin typeface="Inter Light"/>
                <a:ea typeface="Inter Light"/>
                <a:cs typeface="Inter Light"/>
                <a:sym typeface="Inter Light"/>
              </a:rPr>
              <a:t>Rich documentation &amp; validation of inputs</a:t>
            </a:r>
            <a:endParaRPr>
              <a:solidFill>
                <a:schemeClr val="dk2"/>
              </a:solidFill>
              <a:latin typeface="Inter Light"/>
              <a:ea typeface="Inter Light"/>
              <a:cs typeface="Inter Light"/>
              <a:sym typeface="Inter Light"/>
            </a:endParaRPr>
          </a:p>
          <a:p>
            <a:pPr indent="-317500" lvl="0" marL="457200" rtl="0" algn="l">
              <a:spcBef>
                <a:spcPts val="0"/>
              </a:spcBef>
              <a:spcAft>
                <a:spcPts val="0"/>
              </a:spcAft>
              <a:buClr>
                <a:schemeClr val="dk2"/>
              </a:buClr>
              <a:buSzPts val="1400"/>
              <a:buFont typeface="Inter Light"/>
              <a:buChar char="●"/>
            </a:pPr>
            <a:r>
              <a:rPr lang="en">
                <a:solidFill>
                  <a:schemeClr val="dk2"/>
                </a:solidFill>
                <a:latin typeface="Inter Light"/>
                <a:ea typeface="Inter Light"/>
                <a:cs typeface="Inter Light"/>
                <a:sym typeface="Inter Light"/>
              </a:rPr>
              <a:t>Auto-generation of commands &amp; configuration files.</a:t>
            </a:r>
            <a:endParaRPr>
              <a:solidFill>
                <a:schemeClr val="dk2"/>
              </a:solidFill>
              <a:latin typeface="Inter Light"/>
              <a:ea typeface="Inter Light"/>
              <a:cs typeface="Inter Light"/>
              <a:sym typeface="Inter Light"/>
            </a:endParaRPr>
          </a:p>
          <a:p>
            <a:pPr indent="-317500" lvl="0" marL="457200" rtl="0" algn="l">
              <a:spcBef>
                <a:spcPts val="0"/>
              </a:spcBef>
              <a:spcAft>
                <a:spcPts val="0"/>
              </a:spcAft>
              <a:buClr>
                <a:schemeClr val="dk2"/>
              </a:buClr>
              <a:buSzPts val="1400"/>
              <a:buFont typeface="Open Sans Light"/>
              <a:buChar char="●"/>
            </a:pPr>
            <a:r>
              <a:rPr b="1" lang="en">
                <a:solidFill>
                  <a:schemeClr val="accent1"/>
                </a:solidFill>
                <a:latin typeface="Inter"/>
                <a:ea typeface="Inter"/>
                <a:cs typeface="Inter"/>
                <a:sym typeface="Inter"/>
              </a:rPr>
              <a:t>Consistent interface</a:t>
            </a:r>
            <a:r>
              <a:rPr lang="en">
                <a:solidFill>
                  <a:schemeClr val="accent1"/>
                </a:solidFill>
                <a:latin typeface="Inter Light"/>
                <a:ea typeface="Inter Light"/>
                <a:cs typeface="Inter Light"/>
                <a:sym typeface="Inter Light"/>
              </a:rPr>
              <a:t> </a:t>
            </a:r>
            <a:r>
              <a:rPr lang="en">
                <a:solidFill>
                  <a:schemeClr val="dk2"/>
                </a:solidFill>
                <a:latin typeface="Inter Light"/>
                <a:ea typeface="Inter Light"/>
                <a:cs typeface="Inter Light"/>
                <a:sym typeface="Inter Light"/>
              </a:rPr>
              <a:t>across all pipelines for familiarity</a:t>
            </a:r>
            <a:endParaRPr>
              <a:solidFill>
                <a:schemeClr val="dk2"/>
              </a:solidFill>
              <a:latin typeface="Inter Light"/>
              <a:ea typeface="Inter Light"/>
              <a:cs typeface="Inter Light"/>
              <a:sym typeface="Inter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Provenance</a:t>
            </a:r>
            <a:endParaRPr>
              <a:latin typeface="Inter Light"/>
              <a:ea typeface="Inter Light"/>
              <a:cs typeface="Inter Light"/>
              <a:sym typeface="Inter Light"/>
            </a:endParaRPr>
          </a:p>
        </p:txBody>
      </p:sp>
      <p:sp>
        <p:nvSpPr>
          <p:cNvPr id="307" name="Google Shape;307;p3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37"/>
          <p:cNvPicPr preferRelativeResize="0"/>
          <p:nvPr/>
        </p:nvPicPr>
        <p:blipFill>
          <a:blip r:embed="rId3">
            <a:alphaModFix/>
          </a:blip>
          <a:stretch>
            <a:fillRect/>
          </a:stretch>
        </p:blipFill>
        <p:spPr>
          <a:xfrm>
            <a:off x="302725" y="1744137"/>
            <a:ext cx="4192171" cy="2851342"/>
          </a:xfrm>
          <a:prstGeom prst="rect">
            <a:avLst/>
          </a:prstGeom>
          <a:noFill/>
          <a:ln>
            <a:noFill/>
          </a:ln>
          <a:effectLst>
            <a:outerShdw blurRad="57150" rotWithShape="0" algn="bl" dir="5400000" dist="19050">
              <a:srgbClr val="000000">
                <a:alpha val="50000"/>
              </a:srgbClr>
            </a:outerShdw>
          </a:effectLst>
        </p:spPr>
      </p:pic>
      <p:pic>
        <p:nvPicPr>
          <p:cNvPr id="309" name="Google Shape;309;p37"/>
          <p:cNvPicPr preferRelativeResize="0"/>
          <p:nvPr/>
        </p:nvPicPr>
        <p:blipFill>
          <a:blip r:embed="rId4">
            <a:alphaModFix/>
          </a:blip>
          <a:stretch>
            <a:fillRect/>
          </a:stretch>
        </p:blipFill>
        <p:spPr>
          <a:xfrm>
            <a:off x="4641167" y="1744137"/>
            <a:ext cx="4192171" cy="2851351"/>
          </a:xfrm>
          <a:prstGeom prst="rect">
            <a:avLst/>
          </a:prstGeom>
          <a:noFill/>
          <a:ln>
            <a:noFill/>
          </a:ln>
          <a:effectLst>
            <a:outerShdw blurRad="57150" rotWithShape="0" algn="bl" dir="5400000" dist="19050">
              <a:srgbClr val="000000">
                <a:alpha val="50000"/>
              </a:srgbClr>
            </a:outerShdw>
          </a:effectLst>
        </p:spPr>
      </p:pic>
      <p:sp>
        <p:nvSpPr>
          <p:cNvPr id="310" name="Google Shape;310;p37"/>
          <p:cNvSpPr txBox="1"/>
          <p:nvPr/>
        </p:nvSpPr>
        <p:spPr>
          <a:xfrm>
            <a:off x="260250" y="1008500"/>
            <a:ext cx="42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Real time </a:t>
            </a:r>
            <a:r>
              <a:rPr b="1" lang="en">
                <a:solidFill>
                  <a:schemeClr val="accent1"/>
                </a:solidFill>
                <a:latin typeface="Inter"/>
                <a:ea typeface="Inter"/>
                <a:cs typeface="Inter"/>
                <a:sym typeface="Inter"/>
              </a:rPr>
              <a:t>monitoring</a:t>
            </a:r>
            <a:r>
              <a:rPr lang="en">
                <a:solidFill>
                  <a:schemeClr val="dk2"/>
                </a:solidFill>
                <a:latin typeface="Inter Light"/>
                <a:ea typeface="Inter Light"/>
                <a:cs typeface="Inter Light"/>
                <a:sym typeface="Inter Light"/>
              </a:rPr>
              <a:t> of runs both in-console (and online - optional)</a:t>
            </a:r>
            <a:endParaRPr>
              <a:solidFill>
                <a:schemeClr val="dk2"/>
              </a:solidFill>
              <a:latin typeface="Inter Light"/>
              <a:ea typeface="Inter Light"/>
              <a:cs typeface="Inter Light"/>
              <a:sym typeface="Inter Light"/>
            </a:endParaRPr>
          </a:p>
        </p:txBody>
      </p:sp>
      <p:sp>
        <p:nvSpPr>
          <p:cNvPr id="311" name="Google Shape;311;p37"/>
          <p:cNvSpPr txBox="1"/>
          <p:nvPr/>
        </p:nvSpPr>
        <p:spPr>
          <a:xfrm>
            <a:off x="5634588" y="4739425"/>
            <a:ext cx="2369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solidFill>
                  <a:schemeClr val="dk2"/>
                </a:solidFill>
                <a:latin typeface="Inter Light"/>
                <a:ea typeface="Inter Light"/>
                <a:cs typeface="Inter Light"/>
                <a:sym typeface="Inter Light"/>
              </a:rPr>
              <a:t>gif from </a:t>
            </a:r>
            <a:r>
              <a:rPr i="1" lang="en" sz="900" u="sng">
                <a:solidFill>
                  <a:schemeClr val="dk2"/>
                </a:solidFill>
                <a:latin typeface="Inter Light"/>
                <a:ea typeface="Inter Light"/>
                <a:cs typeface="Inter Light"/>
                <a:sym typeface="Inter Light"/>
                <a:hlinkClick r:id="rId5">
                  <a:extLst>
                    <a:ext uri="{A12FA001-AC4F-418D-AE19-62706E023703}">
                      <ahyp:hlinkClr val="tx"/>
                    </a:ext>
                  </a:extLst>
                </a:hlinkClick>
              </a:rPr>
              <a:t>tower.nf </a:t>
            </a:r>
            <a:r>
              <a:rPr i="1" lang="en" sz="900">
                <a:solidFill>
                  <a:schemeClr val="dk2"/>
                </a:solidFill>
                <a:latin typeface="Inter Light"/>
                <a:ea typeface="Inter Light"/>
                <a:cs typeface="Inter Light"/>
                <a:sym typeface="Inter Light"/>
              </a:rPr>
              <a:t>by Seqera labs </a:t>
            </a:r>
            <a:endParaRPr i="1" sz="900">
              <a:solidFill>
                <a:schemeClr val="dk2"/>
              </a:solidFill>
              <a:latin typeface="Inter Light"/>
              <a:ea typeface="Inter Light"/>
              <a:cs typeface="Inter Light"/>
              <a:sym typeface="Inter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Finding Software</a:t>
            </a:r>
            <a:endParaRPr>
              <a:latin typeface="Inter Light"/>
              <a:ea typeface="Inter Light"/>
              <a:cs typeface="Inter Light"/>
              <a:sym typeface="Inter Light"/>
            </a:endParaRPr>
          </a:p>
        </p:txBody>
      </p:sp>
      <p:sp>
        <p:nvSpPr>
          <p:cNvPr id="317" name="Google Shape;31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What does it do?</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Does it work?</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Is it easy to use?</a:t>
            </a:r>
            <a:endParaRPr>
              <a:latin typeface="Inter Light"/>
              <a:ea typeface="Inter Light"/>
              <a:cs typeface="Inter Light"/>
              <a:sym typeface="Inter Light"/>
            </a:endParaRPr>
          </a:p>
          <a:p>
            <a:pPr indent="-342900" lvl="0" marL="457200" rtl="0" algn="l">
              <a:spcBef>
                <a:spcPts val="0"/>
              </a:spcBef>
              <a:spcAft>
                <a:spcPts val="0"/>
              </a:spcAft>
              <a:buClr>
                <a:schemeClr val="accent1"/>
              </a:buClr>
              <a:buSzPts val="1800"/>
              <a:buFont typeface="Inter"/>
              <a:buChar char="●"/>
            </a:pPr>
            <a:r>
              <a:rPr b="1" lang="en">
                <a:solidFill>
                  <a:schemeClr val="accent1"/>
                </a:solidFill>
                <a:latin typeface="Inter"/>
                <a:ea typeface="Inter"/>
                <a:cs typeface="Inter"/>
                <a:sym typeface="Inter"/>
              </a:rPr>
              <a:t>Will I understand the output?</a:t>
            </a:r>
            <a:endParaRPr b="1">
              <a:solidFill>
                <a:schemeClr val="accent1"/>
              </a:solidFill>
              <a:latin typeface="Inter"/>
              <a:ea typeface="Inter"/>
              <a:cs typeface="Inter"/>
              <a:sym typeface="Inter"/>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Will it be fast enough?</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Is it easy to install?</a:t>
            </a:r>
            <a:endParaRPr>
              <a:latin typeface="Inter Light"/>
              <a:ea typeface="Inter Light"/>
              <a:cs typeface="Inter Light"/>
              <a:sym typeface="Inter Light"/>
            </a:endParaRPr>
          </a:p>
        </p:txBody>
      </p:sp>
      <p:sp>
        <p:nvSpPr>
          <p:cNvPr id="318" name="Google Shape;318;p38"/>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Documentation </a:t>
            </a:r>
            <a:br>
              <a:rPr lang="en">
                <a:latin typeface="Inter Light"/>
                <a:ea typeface="Inter Light"/>
                <a:cs typeface="Inter Light"/>
                <a:sym typeface="Inter Light"/>
              </a:rPr>
            </a:br>
            <a:r>
              <a:rPr lang="en">
                <a:latin typeface="Inter Light"/>
                <a:ea typeface="Inter Light"/>
                <a:cs typeface="Inter Light"/>
                <a:sym typeface="Inter Light"/>
              </a:rPr>
              <a:t>(Output)</a:t>
            </a:r>
            <a:endParaRPr>
              <a:latin typeface="Inter Light"/>
              <a:ea typeface="Inter Light"/>
              <a:cs typeface="Inter Light"/>
              <a:sym typeface="Inter Light"/>
            </a:endParaRPr>
          </a:p>
        </p:txBody>
      </p:sp>
      <p:pic>
        <p:nvPicPr>
          <p:cNvPr id="324" name="Google Shape;324;p39"/>
          <p:cNvPicPr preferRelativeResize="0"/>
          <p:nvPr/>
        </p:nvPicPr>
        <p:blipFill>
          <a:blip r:embed="rId3">
            <a:alphaModFix/>
          </a:blip>
          <a:stretch>
            <a:fillRect/>
          </a:stretch>
        </p:blipFill>
        <p:spPr>
          <a:xfrm>
            <a:off x="3905850" y="3067200"/>
            <a:ext cx="4624650" cy="1991675"/>
          </a:xfrm>
          <a:prstGeom prst="rect">
            <a:avLst/>
          </a:prstGeom>
          <a:noFill/>
          <a:ln>
            <a:noFill/>
          </a:ln>
          <a:effectLst>
            <a:outerShdw blurRad="57150" rotWithShape="0" algn="bl" dir="5400000" dist="19050">
              <a:srgbClr val="000000">
                <a:alpha val="50000"/>
              </a:srgbClr>
            </a:outerShdw>
          </a:effectLst>
        </p:spPr>
      </p:pic>
      <p:pic>
        <p:nvPicPr>
          <p:cNvPr id="325" name="Google Shape;325;p39"/>
          <p:cNvPicPr preferRelativeResize="0"/>
          <p:nvPr/>
        </p:nvPicPr>
        <p:blipFill>
          <a:blip r:embed="rId4">
            <a:alphaModFix/>
          </a:blip>
          <a:stretch>
            <a:fillRect/>
          </a:stretch>
        </p:blipFill>
        <p:spPr>
          <a:xfrm>
            <a:off x="636851" y="1183887"/>
            <a:ext cx="5159749" cy="1842450"/>
          </a:xfrm>
          <a:prstGeom prst="rect">
            <a:avLst/>
          </a:prstGeom>
          <a:noFill/>
          <a:ln>
            <a:noFill/>
          </a:ln>
        </p:spPr>
      </p:pic>
      <p:sp>
        <p:nvSpPr>
          <p:cNvPr id="326" name="Google Shape;326;p39"/>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39"/>
          <p:cNvSpPr txBox="1"/>
          <p:nvPr/>
        </p:nvSpPr>
        <p:spPr>
          <a:xfrm>
            <a:off x="5956675" y="19767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Descriptions</a:t>
            </a:r>
            <a:r>
              <a:rPr lang="en">
                <a:solidFill>
                  <a:schemeClr val="dk2"/>
                </a:solidFill>
                <a:latin typeface="Inter Light"/>
                <a:ea typeface="Inter Light"/>
                <a:cs typeface="Inter Light"/>
                <a:sym typeface="Inter Light"/>
              </a:rPr>
              <a:t> of every output file</a:t>
            </a:r>
            <a:endParaRPr>
              <a:solidFill>
                <a:schemeClr val="dk2"/>
              </a:solidFill>
              <a:latin typeface="Inter Light"/>
              <a:ea typeface="Inter Light"/>
              <a:cs typeface="Inter Light"/>
              <a:sym typeface="Inter Light"/>
            </a:endParaRPr>
          </a:p>
        </p:txBody>
      </p:sp>
      <p:sp>
        <p:nvSpPr>
          <p:cNvPr id="328" name="Google Shape;328;p39"/>
          <p:cNvSpPr txBox="1"/>
          <p:nvPr/>
        </p:nvSpPr>
        <p:spPr>
          <a:xfrm>
            <a:off x="595350" y="3795175"/>
            <a:ext cx="3000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Light"/>
                <a:ea typeface="Inter Light"/>
                <a:cs typeface="Inter Light"/>
                <a:sym typeface="Inter Light"/>
              </a:rPr>
              <a:t>Additional guidance on interpretation of output</a:t>
            </a:r>
            <a:endParaRPr>
              <a:solidFill>
                <a:schemeClr val="dk2"/>
              </a:solidFill>
              <a:latin typeface="Inter Light"/>
              <a:ea typeface="Inter Light"/>
              <a:cs typeface="Inter Light"/>
              <a:sym typeface="Inter Light"/>
            </a:endParaRPr>
          </a:p>
          <a:p>
            <a:pPr indent="0" lvl="0" marL="0" rtl="0" algn="ctr">
              <a:spcBef>
                <a:spcPts val="0"/>
              </a:spcBef>
              <a:spcAft>
                <a:spcPts val="0"/>
              </a:spcAft>
              <a:buNone/>
            </a:pPr>
            <a:r>
              <a:rPr lang="en" sz="700">
                <a:solidFill>
                  <a:schemeClr val="dk2"/>
                </a:solidFill>
                <a:latin typeface="Inter Light"/>
                <a:ea typeface="Inter Light"/>
                <a:cs typeface="Inter Light"/>
                <a:sym typeface="Inter Light"/>
              </a:rPr>
              <a:t>(not all pipelines)</a:t>
            </a:r>
            <a:endParaRPr sz="700">
              <a:solidFill>
                <a:schemeClr val="dk2"/>
              </a:solidFill>
              <a:latin typeface="Inter Light"/>
              <a:ea typeface="Inter Light"/>
              <a:cs typeface="Inter Light"/>
              <a:sym typeface="Inter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Finding Software</a:t>
            </a:r>
            <a:endParaRPr/>
          </a:p>
        </p:txBody>
      </p:sp>
      <p:sp>
        <p:nvSpPr>
          <p:cNvPr id="334" name="Google Shape;334;p40"/>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does it do?</a:t>
            </a:r>
            <a:endParaRPr/>
          </a:p>
          <a:p>
            <a:pPr indent="-342900" lvl="0" marL="457200" rtl="0" algn="l">
              <a:spcBef>
                <a:spcPts val="0"/>
              </a:spcBef>
              <a:spcAft>
                <a:spcPts val="0"/>
              </a:spcAft>
              <a:buSzPts val="1800"/>
              <a:buChar char="●"/>
            </a:pPr>
            <a:r>
              <a:rPr lang="en"/>
              <a:t>Does it work?</a:t>
            </a:r>
            <a:endParaRPr/>
          </a:p>
          <a:p>
            <a:pPr indent="-342900" lvl="0" marL="457200" rtl="0" algn="l">
              <a:spcBef>
                <a:spcPts val="0"/>
              </a:spcBef>
              <a:spcAft>
                <a:spcPts val="0"/>
              </a:spcAft>
              <a:buSzPts val="1800"/>
              <a:buChar char="●"/>
            </a:pPr>
            <a:r>
              <a:rPr lang="en"/>
              <a:t>Is it easy to use?</a:t>
            </a:r>
            <a:endParaRPr/>
          </a:p>
          <a:p>
            <a:pPr indent="-342900" lvl="0" marL="457200" rtl="0" algn="l">
              <a:spcBef>
                <a:spcPts val="0"/>
              </a:spcBef>
              <a:spcAft>
                <a:spcPts val="0"/>
              </a:spcAft>
              <a:buSzPts val="1800"/>
              <a:buChar char="●"/>
            </a:pPr>
            <a:r>
              <a:rPr lang="en"/>
              <a:t>Will I understand the output?</a:t>
            </a:r>
            <a:endParaRPr/>
          </a:p>
          <a:p>
            <a:pPr indent="-342900" lvl="0" marL="457200" rtl="0" algn="l">
              <a:spcBef>
                <a:spcPts val="0"/>
              </a:spcBef>
              <a:spcAft>
                <a:spcPts val="0"/>
              </a:spcAft>
              <a:buClr>
                <a:schemeClr val="accent1"/>
              </a:buClr>
              <a:buSzPts val="1800"/>
              <a:buFont typeface="Open Sans"/>
              <a:buChar char="●"/>
            </a:pPr>
            <a:r>
              <a:rPr b="1" lang="en">
                <a:solidFill>
                  <a:schemeClr val="accent1"/>
                </a:solidFill>
                <a:latin typeface="Open Sans"/>
                <a:ea typeface="Open Sans"/>
                <a:cs typeface="Open Sans"/>
                <a:sym typeface="Open Sans"/>
              </a:rPr>
              <a:t>Will it be fast enough?</a:t>
            </a:r>
            <a:endParaRPr b="1">
              <a:solidFill>
                <a:schemeClr val="accent1"/>
              </a:solidFill>
              <a:latin typeface="Open Sans"/>
              <a:ea typeface="Open Sans"/>
              <a:cs typeface="Open Sans"/>
              <a:sym typeface="Open Sans"/>
            </a:endParaRPr>
          </a:p>
          <a:p>
            <a:pPr indent="-342900" lvl="0" marL="457200" rtl="0" algn="l">
              <a:spcBef>
                <a:spcPts val="0"/>
              </a:spcBef>
              <a:spcAft>
                <a:spcPts val="0"/>
              </a:spcAft>
              <a:buSzPts val="1800"/>
              <a:buChar char="●"/>
            </a:pPr>
            <a:r>
              <a:rPr lang="en"/>
              <a:t>Is it easy to install?</a:t>
            </a:r>
            <a:endParaRPr/>
          </a:p>
        </p:txBody>
      </p:sp>
      <p:sp>
        <p:nvSpPr>
          <p:cNvPr id="335" name="Google Shape;335;p4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nf-core in numbers</a:t>
            </a:r>
            <a:endParaRPr/>
          </a:p>
        </p:txBody>
      </p:sp>
      <p:pic>
        <p:nvPicPr>
          <p:cNvPr id="118" name="Google Shape;118;p23"/>
          <p:cNvPicPr preferRelativeResize="0"/>
          <p:nvPr/>
        </p:nvPicPr>
        <p:blipFill rotWithShape="1">
          <a:blip r:embed="rId3">
            <a:alphaModFix amt="31000"/>
          </a:blip>
          <a:srcRect b="0" l="0" r="75273" t="44549"/>
          <a:stretch/>
        </p:blipFill>
        <p:spPr>
          <a:xfrm>
            <a:off x="2880325" y="2705141"/>
            <a:ext cx="440776" cy="426656"/>
          </a:xfrm>
          <a:prstGeom prst="rect">
            <a:avLst/>
          </a:prstGeom>
          <a:noFill/>
          <a:ln>
            <a:noFill/>
          </a:ln>
        </p:spPr>
      </p:pic>
      <p:pic>
        <p:nvPicPr>
          <p:cNvPr id="119" name="Google Shape;119;p23"/>
          <p:cNvPicPr preferRelativeResize="0"/>
          <p:nvPr/>
        </p:nvPicPr>
        <p:blipFill rotWithShape="1">
          <a:blip r:embed="rId4">
            <a:alphaModFix amt="31000"/>
          </a:blip>
          <a:srcRect b="0" l="0" r="77280" t="50690"/>
          <a:stretch/>
        </p:blipFill>
        <p:spPr>
          <a:xfrm>
            <a:off x="2792106" y="3315850"/>
            <a:ext cx="617216" cy="558616"/>
          </a:xfrm>
          <a:prstGeom prst="rect">
            <a:avLst/>
          </a:prstGeom>
          <a:noFill/>
          <a:ln>
            <a:noFill/>
          </a:ln>
        </p:spPr>
      </p:pic>
      <p:pic>
        <p:nvPicPr>
          <p:cNvPr id="120" name="Google Shape;120;p23"/>
          <p:cNvPicPr preferRelativeResize="0"/>
          <p:nvPr/>
        </p:nvPicPr>
        <p:blipFill rotWithShape="1">
          <a:blip r:embed="rId5">
            <a:alphaModFix amt="31000"/>
          </a:blip>
          <a:srcRect b="0" l="0" r="75548" t="46884"/>
          <a:stretch/>
        </p:blipFill>
        <p:spPr>
          <a:xfrm>
            <a:off x="2781512" y="1302400"/>
            <a:ext cx="638403" cy="462509"/>
          </a:xfrm>
          <a:prstGeom prst="rect">
            <a:avLst/>
          </a:prstGeom>
          <a:noFill/>
          <a:ln>
            <a:noFill/>
          </a:ln>
        </p:spPr>
      </p:pic>
      <p:pic>
        <p:nvPicPr>
          <p:cNvPr id="121" name="Google Shape;121;p23"/>
          <p:cNvPicPr preferRelativeResize="0"/>
          <p:nvPr/>
        </p:nvPicPr>
        <p:blipFill rotWithShape="1">
          <a:blip r:embed="rId6">
            <a:alphaModFix amt="31000"/>
          </a:blip>
          <a:srcRect b="8600" l="0" r="83667" t="45184"/>
          <a:stretch/>
        </p:blipFill>
        <p:spPr>
          <a:xfrm>
            <a:off x="2828944" y="1948961"/>
            <a:ext cx="543540" cy="572127"/>
          </a:xfrm>
          <a:prstGeom prst="rect">
            <a:avLst/>
          </a:prstGeom>
          <a:noFill/>
          <a:ln>
            <a:noFill/>
          </a:ln>
        </p:spPr>
      </p:pic>
      <p:sp>
        <p:nvSpPr>
          <p:cNvPr id="122" name="Google Shape;12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3" name="Google Shape;123;p23"/>
          <p:cNvSpPr/>
          <p:nvPr/>
        </p:nvSpPr>
        <p:spPr>
          <a:xfrm>
            <a:off x="3929940" y="1122475"/>
            <a:ext cx="907588" cy="658075"/>
          </a:xfrm>
          <a:prstGeom prst="rect">
            <a:avLst/>
          </a:prstGeom>
        </p:spPr>
        <p:txBody>
          <a:bodyPr>
            <a:prstTxWarp prst="textPlain"/>
          </a:bodyPr>
          <a:lstStyle/>
          <a:p>
            <a:pPr lvl="0" algn="ctr"/>
            <a:r>
              <a:rPr b="0" i="0">
                <a:ln>
                  <a:noFill/>
                </a:ln>
                <a:solidFill>
                  <a:schemeClr val="lt2"/>
                </a:solidFill>
                <a:latin typeface="Maven Pro;800"/>
              </a:rPr>
              <a:t>19</a:t>
            </a:r>
          </a:p>
        </p:txBody>
      </p:sp>
      <p:sp>
        <p:nvSpPr>
          <p:cNvPr id="124" name="Google Shape;124;p23"/>
          <p:cNvSpPr txBox="1"/>
          <p:nvPr/>
        </p:nvSpPr>
        <p:spPr>
          <a:xfrm>
            <a:off x="5232440" y="1251413"/>
            <a:ext cx="17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Genomics</a:t>
            </a:r>
            <a:endParaRPr>
              <a:solidFill>
                <a:schemeClr val="dk2"/>
              </a:solidFill>
              <a:latin typeface="Inter Light"/>
              <a:ea typeface="Inter Light"/>
              <a:cs typeface="Inter Light"/>
              <a:sym typeface="Inter Light"/>
            </a:endParaRPr>
          </a:p>
        </p:txBody>
      </p:sp>
      <p:sp>
        <p:nvSpPr>
          <p:cNvPr id="125" name="Google Shape;125;p23"/>
          <p:cNvSpPr txBox="1"/>
          <p:nvPr/>
        </p:nvSpPr>
        <p:spPr>
          <a:xfrm>
            <a:off x="5232440" y="3131528"/>
            <a:ext cx="17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Metagenomics</a:t>
            </a:r>
            <a:endParaRPr>
              <a:solidFill>
                <a:schemeClr val="dk2"/>
              </a:solidFill>
              <a:latin typeface="Inter Light"/>
              <a:ea typeface="Inter Light"/>
              <a:cs typeface="Inter Light"/>
              <a:sym typeface="Inter Light"/>
            </a:endParaRPr>
          </a:p>
        </p:txBody>
      </p:sp>
      <p:sp>
        <p:nvSpPr>
          <p:cNvPr id="126" name="Google Shape;126;p23"/>
          <p:cNvSpPr txBox="1"/>
          <p:nvPr/>
        </p:nvSpPr>
        <p:spPr>
          <a:xfrm>
            <a:off x="5232440" y="2191470"/>
            <a:ext cx="171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Transcriptomics</a:t>
            </a:r>
            <a:endParaRPr>
              <a:solidFill>
                <a:schemeClr val="dk2"/>
              </a:solidFill>
              <a:latin typeface="Inter Light"/>
              <a:ea typeface="Inter Light"/>
              <a:cs typeface="Inter Light"/>
              <a:sym typeface="Inter Light"/>
            </a:endParaRPr>
          </a:p>
        </p:txBody>
      </p:sp>
      <p:grpSp>
        <p:nvGrpSpPr>
          <p:cNvPr id="127" name="Google Shape;127;p23"/>
          <p:cNvGrpSpPr/>
          <p:nvPr/>
        </p:nvGrpSpPr>
        <p:grpSpPr>
          <a:xfrm>
            <a:off x="7083942" y="1976448"/>
            <a:ext cx="1983865" cy="658076"/>
            <a:chOff x="5867401" y="1607351"/>
            <a:chExt cx="1875464" cy="658076"/>
          </a:xfrm>
        </p:grpSpPr>
        <p:sp>
          <p:nvSpPr>
            <p:cNvPr id="128" name="Google Shape;128;p23"/>
            <p:cNvSpPr/>
            <p:nvPr/>
          </p:nvSpPr>
          <p:spPr>
            <a:xfrm>
              <a:off x="5867401" y="1607351"/>
              <a:ext cx="287028" cy="658076"/>
            </a:xfrm>
            <a:prstGeom prst="rect">
              <a:avLst/>
            </a:prstGeom>
          </p:spPr>
          <p:txBody>
            <a:bodyPr>
              <a:prstTxWarp prst="textPlain"/>
            </a:bodyPr>
            <a:lstStyle/>
            <a:p>
              <a:pPr lvl="0" algn="ctr"/>
              <a:r>
                <a:rPr b="0" i="0">
                  <a:ln>
                    <a:noFill/>
                  </a:ln>
                  <a:solidFill>
                    <a:schemeClr val="lt2"/>
                  </a:solidFill>
                  <a:latin typeface="Maven Pro;800"/>
                </a:rPr>
                <a:t>1</a:t>
              </a:r>
            </a:p>
          </p:txBody>
        </p:sp>
        <p:sp>
          <p:nvSpPr>
            <p:cNvPr id="129" name="Google Shape;129;p23"/>
            <p:cNvSpPr txBox="1"/>
            <p:nvPr/>
          </p:nvSpPr>
          <p:spPr>
            <a:xfrm>
              <a:off x="6373364" y="1770803"/>
              <a:ext cx="13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Metabolomics</a:t>
              </a:r>
              <a:endParaRPr>
                <a:solidFill>
                  <a:schemeClr val="dk2"/>
                </a:solidFill>
                <a:latin typeface="Inter Light"/>
                <a:ea typeface="Inter Light"/>
                <a:cs typeface="Inter Light"/>
                <a:sym typeface="Inter Light"/>
              </a:endParaRPr>
            </a:p>
          </p:txBody>
        </p:sp>
      </p:grpSp>
      <p:sp>
        <p:nvSpPr>
          <p:cNvPr id="130" name="Google Shape;130;p23"/>
          <p:cNvSpPr txBox="1"/>
          <p:nvPr/>
        </p:nvSpPr>
        <p:spPr>
          <a:xfrm>
            <a:off x="7615725" y="3022975"/>
            <a:ext cx="13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(Bio)imaging</a:t>
            </a:r>
            <a:endParaRPr>
              <a:solidFill>
                <a:schemeClr val="dk2"/>
              </a:solidFill>
              <a:latin typeface="Inter Light"/>
              <a:ea typeface="Inter Light"/>
              <a:cs typeface="Inter Light"/>
              <a:sym typeface="Inter Light"/>
            </a:endParaRPr>
          </a:p>
        </p:txBody>
      </p:sp>
      <p:sp>
        <p:nvSpPr>
          <p:cNvPr id="131" name="Google Shape;131;p23"/>
          <p:cNvSpPr/>
          <p:nvPr/>
        </p:nvSpPr>
        <p:spPr>
          <a:xfrm>
            <a:off x="496963" y="1122476"/>
            <a:ext cx="1470224" cy="908836"/>
          </a:xfrm>
          <a:prstGeom prst="rect">
            <a:avLst/>
          </a:prstGeom>
        </p:spPr>
        <p:txBody>
          <a:bodyPr>
            <a:prstTxWarp prst="textPlain"/>
          </a:bodyPr>
          <a:lstStyle/>
          <a:p>
            <a:pPr lvl="0" algn="ctr"/>
            <a:r>
              <a:rPr b="0" i="0">
                <a:ln>
                  <a:noFill/>
                </a:ln>
                <a:solidFill>
                  <a:schemeClr val="lt2"/>
                </a:solidFill>
                <a:latin typeface="Maven Pro;800"/>
              </a:rPr>
              <a:t>77</a:t>
            </a:r>
          </a:p>
        </p:txBody>
      </p:sp>
      <p:sp>
        <p:nvSpPr>
          <p:cNvPr id="132" name="Google Shape;132;p23"/>
          <p:cNvSpPr txBox="1"/>
          <p:nvPr/>
        </p:nvSpPr>
        <p:spPr>
          <a:xfrm>
            <a:off x="168772" y="2244225"/>
            <a:ext cx="225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Light"/>
                <a:ea typeface="Inter Light"/>
                <a:cs typeface="Inter Light"/>
                <a:sym typeface="Inter Light"/>
              </a:rPr>
              <a:t>✅ Released pipelines</a:t>
            </a:r>
            <a:endParaRPr>
              <a:solidFill>
                <a:schemeClr val="dk2"/>
              </a:solidFill>
              <a:latin typeface="Inter Light"/>
              <a:ea typeface="Inter Light"/>
              <a:cs typeface="Inter Light"/>
              <a:sym typeface="Inter Light"/>
            </a:endParaRPr>
          </a:p>
        </p:txBody>
      </p:sp>
      <p:sp>
        <p:nvSpPr>
          <p:cNvPr id="133" name="Google Shape;133;p23"/>
          <p:cNvSpPr/>
          <p:nvPr/>
        </p:nvSpPr>
        <p:spPr>
          <a:xfrm>
            <a:off x="494937" y="3131213"/>
            <a:ext cx="1489289" cy="938812"/>
          </a:xfrm>
          <a:prstGeom prst="rect">
            <a:avLst/>
          </a:prstGeom>
        </p:spPr>
        <p:txBody>
          <a:bodyPr>
            <a:prstTxWarp prst="textPlain"/>
          </a:bodyPr>
          <a:lstStyle/>
          <a:p>
            <a:pPr lvl="0" algn="ctr"/>
            <a:r>
              <a:rPr b="0" i="0">
                <a:ln>
                  <a:noFill/>
                </a:ln>
                <a:solidFill>
                  <a:schemeClr val="lt2"/>
                </a:solidFill>
                <a:latin typeface="Maven Pro;800"/>
              </a:rPr>
              <a:t>35</a:t>
            </a:r>
          </a:p>
        </p:txBody>
      </p:sp>
      <p:sp>
        <p:nvSpPr>
          <p:cNvPr id="134" name="Google Shape;134;p23"/>
          <p:cNvSpPr txBox="1"/>
          <p:nvPr/>
        </p:nvSpPr>
        <p:spPr>
          <a:xfrm>
            <a:off x="240472" y="4242750"/>
            <a:ext cx="210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Light"/>
                <a:ea typeface="Inter Light"/>
                <a:cs typeface="Inter Light"/>
                <a:sym typeface="Inter Light"/>
              </a:rPr>
              <a:t>🔧 Under development</a:t>
            </a:r>
            <a:endParaRPr>
              <a:solidFill>
                <a:schemeClr val="dk2"/>
              </a:solidFill>
              <a:latin typeface="Inter Light"/>
              <a:ea typeface="Inter Light"/>
              <a:cs typeface="Inter Light"/>
              <a:sym typeface="Inter Light"/>
            </a:endParaRPr>
          </a:p>
        </p:txBody>
      </p:sp>
      <p:sp>
        <p:nvSpPr>
          <p:cNvPr id="135" name="Google Shape;135;p23"/>
          <p:cNvSpPr txBox="1"/>
          <p:nvPr/>
        </p:nvSpPr>
        <p:spPr>
          <a:xfrm>
            <a:off x="6188775" y="4427100"/>
            <a:ext cx="2735700" cy="28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Inter Light"/>
                <a:ea typeface="Inter Light"/>
                <a:cs typeface="Inter Light"/>
                <a:sym typeface="Inter Light"/>
              </a:rPr>
              <a:t>N.B.: category numbers from Feb. 2025!</a:t>
            </a:r>
            <a:endParaRPr sz="800">
              <a:solidFill>
                <a:schemeClr val="dk2"/>
              </a:solidFill>
              <a:latin typeface="Inter Light"/>
              <a:ea typeface="Inter Light"/>
              <a:cs typeface="Inter Light"/>
              <a:sym typeface="Inter Light"/>
            </a:endParaRPr>
          </a:p>
        </p:txBody>
      </p:sp>
      <p:sp>
        <p:nvSpPr>
          <p:cNvPr id="136" name="Google Shape;136;p23"/>
          <p:cNvSpPr/>
          <p:nvPr/>
        </p:nvSpPr>
        <p:spPr>
          <a:xfrm>
            <a:off x="7083950" y="2894036"/>
            <a:ext cx="322925" cy="658076"/>
          </a:xfrm>
          <a:prstGeom prst="rect">
            <a:avLst/>
          </a:prstGeom>
        </p:spPr>
        <p:txBody>
          <a:bodyPr>
            <a:prstTxWarp prst="textPlain"/>
          </a:bodyPr>
          <a:lstStyle/>
          <a:p>
            <a:pPr lvl="0" algn="ctr"/>
            <a:r>
              <a:rPr b="0" i="0">
                <a:ln>
                  <a:noFill/>
                </a:ln>
                <a:solidFill>
                  <a:schemeClr val="lt2"/>
                </a:solidFill>
                <a:latin typeface="Maven Pro;800"/>
              </a:rPr>
              <a:t>2</a:t>
            </a:r>
          </a:p>
        </p:txBody>
      </p:sp>
      <p:sp>
        <p:nvSpPr>
          <p:cNvPr id="137" name="Google Shape;137;p23"/>
          <p:cNvSpPr/>
          <p:nvPr/>
        </p:nvSpPr>
        <p:spPr>
          <a:xfrm>
            <a:off x="4163590" y="2067275"/>
            <a:ext cx="408415" cy="648593"/>
          </a:xfrm>
          <a:prstGeom prst="rect">
            <a:avLst/>
          </a:prstGeom>
        </p:spPr>
        <p:txBody>
          <a:bodyPr>
            <a:prstTxWarp prst="textPlain"/>
          </a:bodyPr>
          <a:lstStyle/>
          <a:p>
            <a:pPr lvl="0" algn="ctr"/>
            <a:r>
              <a:rPr b="0" i="0">
                <a:ln>
                  <a:noFill/>
                </a:ln>
                <a:solidFill>
                  <a:schemeClr val="lt2"/>
                </a:solidFill>
                <a:latin typeface="Maven Pro;800"/>
              </a:rPr>
              <a:t>3</a:t>
            </a:r>
          </a:p>
        </p:txBody>
      </p:sp>
      <p:sp>
        <p:nvSpPr>
          <p:cNvPr id="138" name="Google Shape;138;p23"/>
          <p:cNvSpPr/>
          <p:nvPr/>
        </p:nvSpPr>
        <p:spPr>
          <a:xfrm>
            <a:off x="4136815" y="3062425"/>
            <a:ext cx="493835" cy="658075"/>
          </a:xfrm>
          <a:prstGeom prst="rect">
            <a:avLst/>
          </a:prstGeom>
        </p:spPr>
        <p:txBody>
          <a:bodyPr>
            <a:prstTxWarp prst="textPlain"/>
          </a:bodyPr>
          <a:lstStyle/>
          <a:p>
            <a:pPr lvl="0" algn="ctr"/>
            <a:r>
              <a:rPr b="0" i="0">
                <a:ln>
                  <a:noFill/>
                </a:ln>
                <a:solidFill>
                  <a:schemeClr val="lt2"/>
                </a:solidFill>
                <a:latin typeface="Maven Pro;800"/>
              </a:rPr>
              <a:t>9</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1"/>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Scalable</a:t>
            </a:r>
            <a:endParaRPr>
              <a:latin typeface="Inter Light"/>
              <a:ea typeface="Inter Light"/>
              <a:cs typeface="Inter Light"/>
              <a:sym typeface="Inter Light"/>
            </a:endParaRPr>
          </a:p>
        </p:txBody>
      </p:sp>
      <p:pic>
        <p:nvPicPr>
          <p:cNvPr id="341" name="Google Shape;341;p41"/>
          <p:cNvPicPr preferRelativeResize="0"/>
          <p:nvPr/>
        </p:nvPicPr>
        <p:blipFill>
          <a:blip r:embed="rId3">
            <a:alphaModFix/>
          </a:blip>
          <a:stretch>
            <a:fillRect/>
          </a:stretch>
        </p:blipFill>
        <p:spPr>
          <a:xfrm>
            <a:off x="528900" y="1282875"/>
            <a:ext cx="3761701" cy="3014375"/>
          </a:xfrm>
          <a:prstGeom prst="rect">
            <a:avLst/>
          </a:prstGeom>
          <a:noFill/>
          <a:ln>
            <a:noFill/>
          </a:ln>
          <a:effectLst>
            <a:outerShdw blurRad="57150" rotWithShape="0" algn="bl" dir="5400000" dist="19050">
              <a:srgbClr val="000000">
                <a:alpha val="50000"/>
              </a:srgbClr>
            </a:outerShdw>
          </a:effectLst>
        </p:spPr>
      </p:pic>
      <p:sp>
        <p:nvSpPr>
          <p:cNvPr id="342" name="Google Shape;342;p41"/>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41"/>
          <p:cNvPicPr preferRelativeResize="0"/>
          <p:nvPr/>
        </p:nvPicPr>
        <p:blipFill>
          <a:blip r:embed="rId4">
            <a:alphaModFix/>
          </a:blip>
          <a:stretch>
            <a:fillRect/>
          </a:stretch>
        </p:blipFill>
        <p:spPr>
          <a:xfrm>
            <a:off x="4615923" y="1313966"/>
            <a:ext cx="4064527" cy="2952215"/>
          </a:xfrm>
          <a:prstGeom prst="rect">
            <a:avLst/>
          </a:prstGeom>
          <a:noFill/>
          <a:ln>
            <a:noFill/>
          </a:ln>
          <a:effectLst>
            <a:outerShdw blurRad="57150" rotWithShape="0" algn="bl" dir="5400000" dist="19050">
              <a:srgbClr val="000000">
                <a:alpha val="50000"/>
              </a:srgbClr>
            </a:outerShdw>
          </a:effectLst>
        </p:spPr>
      </p:pic>
      <p:sp>
        <p:nvSpPr>
          <p:cNvPr id="344" name="Google Shape;344;p41"/>
          <p:cNvSpPr txBox="1"/>
          <p:nvPr/>
        </p:nvSpPr>
        <p:spPr>
          <a:xfrm>
            <a:off x="386700" y="4361225"/>
            <a:ext cx="837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Light"/>
                <a:ea typeface="Inter Light"/>
                <a:cs typeface="Inter Light"/>
                <a:sym typeface="Inter Light"/>
              </a:rPr>
              <a:t>Inherent </a:t>
            </a:r>
            <a:r>
              <a:rPr b="1" lang="en">
                <a:solidFill>
                  <a:schemeClr val="accent1"/>
                </a:solidFill>
                <a:latin typeface="Inter"/>
                <a:ea typeface="Inter"/>
                <a:cs typeface="Inter"/>
                <a:sym typeface="Inter"/>
              </a:rPr>
              <a:t>scalability</a:t>
            </a:r>
            <a:r>
              <a:rPr lang="en">
                <a:solidFill>
                  <a:schemeClr val="dk2"/>
                </a:solidFill>
                <a:latin typeface="Inter Light"/>
                <a:ea typeface="Inter Light"/>
                <a:cs typeface="Inter Light"/>
                <a:sym typeface="Inter Light"/>
              </a:rPr>
              <a:t> of     Nextflow means   nf-core pipelines cope with 10s-1,000,000s of jobs/files</a:t>
            </a:r>
            <a:endParaRPr>
              <a:solidFill>
                <a:schemeClr val="dk2"/>
              </a:solidFill>
              <a:latin typeface="Inter Light"/>
              <a:ea typeface="Inter Light"/>
              <a:cs typeface="Inter Light"/>
              <a:sym typeface="Inter Light"/>
            </a:endParaRPr>
          </a:p>
          <a:p>
            <a:pPr indent="0" lvl="0" marL="0" rtl="0" algn="ctr">
              <a:spcBef>
                <a:spcPts val="0"/>
              </a:spcBef>
              <a:spcAft>
                <a:spcPts val="0"/>
              </a:spcAft>
              <a:buNone/>
            </a:pPr>
            <a:r>
              <a:rPr lang="en">
                <a:solidFill>
                  <a:schemeClr val="dk2"/>
                </a:solidFill>
                <a:latin typeface="Inter Light"/>
                <a:ea typeface="Inter Light"/>
                <a:cs typeface="Inter Light"/>
                <a:sym typeface="Inter Light"/>
              </a:rPr>
              <a:t>Output evaluation also scalable with MultiQC</a:t>
            </a:r>
            <a:endParaRPr>
              <a:solidFill>
                <a:schemeClr val="dk2"/>
              </a:solidFill>
              <a:latin typeface="Inter Light"/>
              <a:ea typeface="Inter Light"/>
              <a:cs typeface="Inter Light"/>
              <a:sym typeface="Inter Light"/>
            </a:endParaRPr>
          </a:p>
        </p:txBody>
      </p:sp>
      <p:pic>
        <p:nvPicPr>
          <p:cNvPr id="345" name="Google Shape;345;p41"/>
          <p:cNvPicPr preferRelativeResize="0"/>
          <p:nvPr/>
        </p:nvPicPr>
        <p:blipFill>
          <a:blip r:embed="rId5">
            <a:alphaModFix/>
          </a:blip>
          <a:stretch>
            <a:fillRect/>
          </a:stretch>
        </p:blipFill>
        <p:spPr>
          <a:xfrm>
            <a:off x="2404209" y="4489150"/>
            <a:ext cx="148225" cy="148225"/>
          </a:xfrm>
          <a:prstGeom prst="rect">
            <a:avLst/>
          </a:prstGeom>
          <a:noFill/>
          <a:ln>
            <a:noFill/>
          </a:ln>
        </p:spPr>
      </p:pic>
      <p:pic>
        <p:nvPicPr>
          <p:cNvPr id="346" name="Google Shape;346;p41"/>
          <p:cNvPicPr preferRelativeResize="0"/>
          <p:nvPr/>
        </p:nvPicPr>
        <p:blipFill>
          <a:blip r:embed="rId6">
            <a:alphaModFix/>
          </a:blip>
          <a:stretch>
            <a:fillRect/>
          </a:stretch>
        </p:blipFill>
        <p:spPr>
          <a:xfrm>
            <a:off x="3913606" y="4490917"/>
            <a:ext cx="144675" cy="144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Portable</a:t>
            </a:r>
            <a:endParaRPr>
              <a:latin typeface="Inter Light"/>
              <a:ea typeface="Inter Light"/>
              <a:cs typeface="Inter Light"/>
              <a:sym typeface="Inter Light"/>
            </a:endParaRPr>
          </a:p>
        </p:txBody>
      </p:sp>
      <p:sp>
        <p:nvSpPr>
          <p:cNvPr id="352" name="Google Shape;352;p42"/>
          <p:cNvSpPr/>
          <p:nvPr/>
        </p:nvSpPr>
        <p:spPr>
          <a:xfrm>
            <a:off x="3268150" y="1761575"/>
            <a:ext cx="5495700" cy="1373700"/>
          </a:xfrm>
          <a:prstGeom prst="roundRect">
            <a:avLst>
              <a:gd fmla="val 384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3" name="Google Shape;353;p42"/>
          <p:cNvSpPr txBox="1"/>
          <p:nvPr/>
        </p:nvSpPr>
        <p:spPr>
          <a:xfrm>
            <a:off x="3422050" y="1963600"/>
            <a:ext cx="5418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lt1"/>
                </a:solidFill>
                <a:latin typeface="Ubuntu Mono"/>
                <a:ea typeface="Ubuntu Mono"/>
                <a:cs typeface="Ubuntu Mono"/>
                <a:sym typeface="Ubuntu Mono"/>
              </a:rPr>
              <a:t>$ nextflow run nf-core/rnaseq -profile eva &lt;...&gt;</a:t>
            </a:r>
            <a:endParaRPr>
              <a:solidFill>
                <a:schemeClr val="lt1"/>
              </a:solidFill>
              <a:latin typeface="Ubuntu Mono"/>
              <a:ea typeface="Ubuntu Mono"/>
              <a:cs typeface="Ubuntu Mono"/>
              <a:sym typeface="Ubuntu Mono"/>
            </a:endParaRPr>
          </a:p>
          <a:p>
            <a:pPr indent="0" lvl="0" marL="0" rtl="0" algn="l">
              <a:spcBef>
                <a:spcPts val="0"/>
              </a:spcBef>
              <a:spcAft>
                <a:spcPts val="0"/>
              </a:spcAft>
              <a:buClr>
                <a:schemeClr val="dk1"/>
              </a:buClr>
              <a:buSzPts val="1100"/>
              <a:buFont typeface="Arial"/>
              <a:buNone/>
            </a:pPr>
            <a:r>
              <a:rPr lang="en">
                <a:solidFill>
                  <a:schemeClr val="lt1"/>
                </a:solidFill>
                <a:latin typeface="Ubuntu Mono"/>
                <a:ea typeface="Ubuntu Mono"/>
                <a:cs typeface="Ubuntu Mono"/>
                <a:sym typeface="Ubuntu Mono"/>
              </a:rPr>
              <a:t>$ nextflow run nf-core/rnaseq -profile mpcdf,raven &lt;...&gt;</a:t>
            </a:r>
            <a:endParaRPr>
              <a:solidFill>
                <a:schemeClr val="lt1"/>
              </a:solidFill>
              <a:latin typeface="Ubuntu Mono"/>
              <a:ea typeface="Ubuntu Mono"/>
              <a:cs typeface="Ubuntu Mono"/>
              <a:sym typeface="Ubuntu Mono"/>
            </a:endParaRPr>
          </a:p>
          <a:p>
            <a:pPr indent="0" lvl="0" marL="0" rtl="0" algn="l">
              <a:spcBef>
                <a:spcPts val="0"/>
              </a:spcBef>
              <a:spcAft>
                <a:spcPts val="0"/>
              </a:spcAft>
              <a:buClr>
                <a:schemeClr val="dk1"/>
              </a:buClr>
              <a:buSzPts val="1100"/>
              <a:buFont typeface="Arial"/>
              <a:buNone/>
            </a:pPr>
            <a:r>
              <a:rPr lang="en">
                <a:solidFill>
                  <a:schemeClr val="lt1"/>
                </a:solidFill>
                <a:latin typeface="Ubuntu Mono"/>
                <a:ea typeface="Ubuntu Mono"/>
                <a:cs typeface="Ubuntu Mono"/>
                <a:sym typeface="Ubuntu Mono"/>
              </a:rPr>
              <a:t>$ nextflow run nf-core/rnaseq -profile binac &lt;...&gt;</a:t>
            </a:r>
            <a:endParaRPr>
              <a:solidFill>
                <a:schemeClr val="lt1"/>
              </a:solidFill>
              <a:latin typeface="Ubuntu Mono"/>
              <a:ea typeface="Ubuntu Mono"/>
              <a:cs typeface="Ubuntu Mono"/>
              <a:sym typeface="Ubuntu Mono"/>
            </a:endParaRPr>
          </a:p>
          <a:p>
            <a:pPr indent="0" lvl="0" marL="0" rtl="0" algn="l">
              <a:spcBef>
                <a:spcPts val="0"/>
              </a:spcBef>
              <a:spcAft>
                <a:spcPts val="0"/>
              </a:spcAft>
              <a:buNone/>
            </a:pPr>
            <a:r>
              <a:rPr lang="en">
                <a:solidFill>
                  <a:schemeClr val="lt1"/>
                </a:solidFill>
                <a:latin typeface="Ubuntu Mono"/>
                <a:ea typeface="Ubuntu Mono"/>
                <a:cs typeface="Ubuntu Mono"/>
                <a:sym typeface="Ubuntu Mono"/>
              </a:rPr>
              <a:t>$ nextflow run nf-core/rnaseq -profile awsbatch &lt;...&gt;</a:t>
            </a:r>
            <a:endParaRPr>
              <a:solidFill>
                <a:schemeClr val="lt1"/>
              </a:solidFill>
              <a:latin typeface="Ubuntu Mono"/>
              <a:ea typeface="Ubuntu Mono"/>
              <a:cs typeface="Ubuntu Mono"/>
              <a:sym typeface="Ubuntu Mono"/>
            </a:endParaRPr>
          </a:p>
        </p:txBody>
      </p:sp>
      <p:sp>
        <p:nvSpPr>
          <p:cNvPr id="354" name="Google Shape;354;p42"/>
          <p:cNvSpPr/>
          <p:nvPr/>
        </p:nvSpPr>
        <p:spPr>
          <a:xfrm>
            <a:off x="3591787" y="1842225"/>
            <a:ext cx="80400" cy="825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3468820" y="1842225"/>
            <a:ext cx="80400" cy="825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3345852" y="1842225"/>
            <a:ext cx="80400" cy="825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8" name="Google Shape;358;p42"/>
          <p:cNvPicPr preferRelativeResize="0"/>
          <p:nvPr/>
        </p:nvPicPr>
        <p:blipFill>
          <a:blip r:embed="rId3">
            <a:alphaModFix/>
          </a:blip>
          <a:stretch>
            <a:fillRect/>
          </a:stretch>
        </p:blipFill>
        <p:spPr>
          <a:xfrm>
            <a:off x="1645607" y="3195860"/>
            <a:ext cx="533455" cy="519483"/>
          </a:xfrm>
          <a:prstGeom prst="rect">
            <a:avLst/>
          </a:prstGeom>
          <a:noFill/>
          <a:ln>
            <a:noFill/>
          </a:ln>
        </p:spPr>
      </p:pic>
      <p:pic>
        <p:nvPicPr>
          <p:cNvPr id="359" name="Google Shape;359;p42"/>
          <p:cNvPicPr preferRelativeResize="0"/>
          <p:nvPr/>
        </p:nvPicPr>
        <p:blipFill>
          <a:blip r:embed="rId4">
            <a:alphaModFix/>
          </a:blip>
          <a:stretch>
            <a:fillRect/>
          </a:stretch>
        </p:blipFill>
        <p:spPr>
          <a:xfrm>
            <a:off x="1663082" y="2425254"/>
            <a:ext cx="572801" cy="572793"/>
          </a:xfrm>
          <a:prstGeom prst="rect">
            <a:avLst/>
          </a:prstGeom>
          <a:noFill/>
          <a:ln>
            <a:noFill/>
          </a:ln>
        </p:spPr>
      </p:pic>
      <p:pic>
        <p:nvPicPr>
          <p:cNvPr id="360" name="Google Shape;360;p42"/>
          <p:cNvPicPr preferRelativeResize="0"/>
          <p:nvPr/>
        </p:nvPicPr>
        <p:blipFill>
          <a:blip r:embed="rId5">
            <a:alphaModFix/>
          </a:blip>
          <a:stretch>
            <a:fillRect/>
          </a:stretch>
        </p:blipFill>
        <p:spPr>
          <a:xfrm>
            <a:off x="1409762" y="1708591"/>
            <a:ext cx="781630" cy="572793"/>
          </a:xfrm>
          <a:prstGeom prst="rect">
            <a:avLst/>
          </a:prstGeom>
          <a:noFill/>
          <a:ln>
            <a:noFill/>
          </a:ln>
        </p:spPr>
      </p:pic>
      <p:pic>
        <p:nvPicPr>
          <p:cNvPr id="361" name="Google Shape;361;p42"/>
          <p:cNvPicPr preferRelativeResize="0"/>
          <p:nvPr/>
        </p:nvPicPr>
        <p:blipFill>
          <a:blip r:embed="rId6">
            <a:alphaModFix/>
          </a:blip>
          <a:stretch>
            <a:fillRect/>
          </a:stretch>
        </p:blipFill>
        <p:spPr>
          <a:xfrm>
            <a:off x="637686" y="3219511"/>
            <a:ext cx="533455" cy="533448"/>
          </a:xfrm>
          <a:prstGeom prst="rect">
            <a:avLst/>
          </a:prstGeom>
          <a:noFill/>
          <a:ln>
            <a:noFill/>
          </a:ln>
        </p:spPr>
      </p:pic>
      <p:pic>
        <p:nvPicPr>
          <p:cNvPr id="362" name="Google Shape;362;p42"/>
          <p:cNvPicPr preferRelativeResize="0"/>
          <p:nvPr/>
        </p:nvPicPr>
        <p:blipFill rotWithShape="1">
          <a:blip r:embed="rId7">
            <a:alphaModFix/>
          </a:blip>
          <a:srcRect b="0" l="0" r="50624" t="0"/>
          <a:stretch/>
        </p:blipFill>
        <p:spPr>
          <a:xfrm>
            <a:off x="613865" y="2405594"/>
            <a:ext cx="533455" cy="533448"/>
          </a:xfrm>
          <a:prstGeom prst="rect">
            <a:avLst/>
          </a:prstGeom>
          <a:noFill/>
          <a:ln>
            <a:noFill/>
          </a:ln>
        </p:spPr>
      </p:pic>
      <p:pic>
        <p:nvPicPr>
          <p:cNvPr id="363" name="Google Shape;363;p42"/>
          <p:cNvPicPr preferRelativeResize="0"/>
          <p:nvPr/>
        </p:nvPicPr>
        <p:blipFill>
          <a:blip r:embed="rId8">
            <a:alphaModFix/>
          </a:blip>
          <a:stretch>
            <a:fillRect/>
          </a:stretch>
        </p:blipFill>
        <p:spPr>
          <a:xfrm>
            <a:off x="582272" y="1732238"/>
            <a:ext cx="572800" cy="525498"/>
          </a:xfrm>
          <a:prstGeom prst="rect">
            <a:avLst/>
          </a:prstGeom>
          <a:noFill/>
          <a:ln>
            <a:noFill/>
          </a:ln>
        </p:spPr>
      </p:pic>
      <p:sp>
        <p:nvSpPr>
          <p:cNvPr id="364" name="Google Shape;364;p42"/>
          <p:cNvSpPr txBox="1"/>
          <p:nvPr/>
        </p:nvSpPr>
        <p:spPr>
          <a:xfrm>
            <a:off x="1085663" y="3715400"/>
            <a:ext cx="62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latin typeface="Open Sans Light"/>
                <a:ea typeface="Open Sans Light"/>
                <a:cs typeface="Open Sans Light"/>
                <a:sym typeface="Open Sans Light"/>
              </a:rPr>
              <a:t>&amp; more</a:t>
            </a:r>
            <a:endParaRPr sz="900">
              <a:solidFill>
                <a:schemeClr val="dk2"/>
              </a:solidFill>
              <a:latin typeface="Open Sans Light"/>
              <a:ea typeface="Open Sans Light"/>
              <a:cs typeface="Open Sans Light"/>
              <a:sym typeface="Open Sans Light"/>
            </a:endParaRPr>
          </a:p>
        </p:txBody>
      </p:sp>
      <p:sp>
        <p:nvSpPr>
          <p:cNvPr id="365" name="Google Shape;365;p42"/>
          <p:cNvSpPr txBox="1"/>
          <p:nvPr/>
        </p:nvSpPr>
        <p:spPr>
          <a:xfrm>
            <a:off x="231375" y="1093000"/>
            <a:ext cx="248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Many </a:t>
            </a:r>
            <a:r>
              <a:rPr b="1" lang="en">
                <a:solidFill>
                  <a:schemeClr val="accent1"/>
                </a:solidFill>
                <a:latin typeface="Inter"/>
                <a:ea typeface="Inter"/>
                <a:cs typeface="Inter"/>
                <a:sym typeface="Inter"/>
              </a:rPr>
              <a:t>schedulers</a:t>
            </a:r>
            <a:r>
              <a:rPr lang="en">
                <a:solidFill>
                  <a:schemeClr val="dk2"/>
                </a:solidFill>
                <a:latin typeface="Inter Light"/>
                <a:ea typeface="Inter Light"/>
                <a:cs typeface="Inter Light"/>
                <a:sym typeface="Inter Light"/>
              </a:rPr>
              <a:t> supported by     Nextflow</a:t>
            </a:r>
            <a:endParaRPr>
              <a:solidFill>
                <a:schemeClr val="dk2"/>
              </a:solidFill>
              <a:latin typeface="Inter Light"/>
              <a:ea typeface="Inter Light"/>
              <a:cs typeface="Inter Light"/>
              <a:sym typeface="Inter Light"/>
            </a:endParaRPr>
          </a:p>
        </p:txBody>
      </p:sp>
      <p:sp>
        <p:nvSpPr>
          <p:cNvPr id="366" name="Google Shape;366;p42"/>
          <p:cNvSpPr txBox="1"/>
          <p:nvPr/>
        </p:nvSpPr>
        <p:spPr>
          <a:xfrm>
            <a:off x="4237600" y="3351875"/>
            <a:ext cx="355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Many institutional clusters/HPC already supported by           </a:t>
            </a:r>
            <a:endParaRPr>
              <a:solidFill>
                <a:schemeClr val="dk2"/>
              </a:solidFill>
              <a:latin typeface="Inter Light"/>
              <a:ea typeface="Inter Light"/>
              <a:cs typeface="Inter Light"/>
              <a:sym typeface="Inter Light"/>
            </a:endParaRPr>
          </a:p>
        </p:txBody>
      </p:sp>
      <p:pic>
        <p:nvPicPr>
          <p:cNvPr id="367" name="Google Shape;367;p42"/>
          <p:cNvPicPr preferRelativeResize="0"/>
          <p:nvPr/>
        </p:nvPicPr>
        <p:blipFill>
          <a:blip r:embed="rId9">
            <a:alphaModFix/>
          </a:blip>
          <a:stretch>
            <a:fillRect/>
          </a:stretch>
        </p:blipFill>
        <p:spPr>
          <a:xfrm>
            <a:off x="507975" y="4323425"/>
            <a:ext cx="587463" cy="351064"/>
          </a:xfrm>
          <a:prstGeom prst="rect">
            <a:avLst/>
          </a:prstGeom>
          <a:noFill/>
          <a:ln>
            <a:noFill/>
          </a:ln>
        </p:spPr>
      </p:pic>
      <p:pic>
        <p:nvPicPr>
          <p:cNvPr id="368" name="Google Shape;368;p42"/>
          <p:cNvPicPr preferRelativeResize="0"/>
          <p:nvPr/>
        </p:nvPicPr>
        <p:blipFill>
          <a:blip r:embed="rId10">
            <a:alphaModFix/>
          </a:blip>
          <a:stretch>
            <a:fillRect/>
          </a:stretch>
        </p:blipFill>
        <p:spPr>
          <a:xfrm>
            <a:off x="1185245" y="4287751"/>
            <a:ext cx="422438" cy="422412"/>
          </a:xfrm>
          <a:prstGeom prst="rect">
            <a:avLst/>
          </a:prstGeom>
          <a:noFill/>
          <a:ln>
            <a:noFill/>
          </a:ln>
        </p:spPr>
      </p:pic>
      <p:pic>
        <p:nvPicPr>
          <p:cNvPr id="369" name="Google Shape;369;p42"/>
          <p:cNvPicPr preferRelativeResize="0"/>
          <p:nvPr/>
        </p:nvPicPr>
        <p:blipFill rotWithShape="1">
          <a:blip r:embed="rId11">
            <a:alphaModFix/>
          </a:blip>
          <a:srcRect b="0" l="23173" r="25018" t="0"/>
          <a:stretch/>
        </p:blipFill>
        <p:spPr>
          <a:xfrm>
            <a:off x="1649545" y="4182875"/>
            <a:ext cx="639580" cy="649100"/>
          </a:xfrm>
          <a:prstGeom prst="rect">
            <a:avLst/>
          </a:prstGeom>
          <a:noFill/>
          <a:ln>
            <a:noFill/>
          </a:ln>
        </p:spPr>
      </p:pic>
      <p:sp>
        <p:nvSpPr>
          <p:cNvPr id="370" name="Google Shape;370;p42"/>
          <p:cNvSpPr txBox="1"/>
          <p:nvPr/>
        </p:nvSpPr>
        <p:spPr>
          <a:xfrm>
            <a:off x="231375" y="3935125"/>
            <a:ext cx="248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Light"/>
                <a:ea typeface="Inter Light"/>
                <a:cs typeface="Inter Light"/>
                <a:sym typeface="Inter Light"/>
              </a:rPr>
              <a:t>as well as the </a:t>
            </a:r>
            <a:r>
              <a:rPr b="1" lang="en">
                <a:solidFill>
                  <a:schemeClr val="accent1"/>
                </a:solidFill>
                <a:latin typeface="Inter"/>
                <a:ea typeface="Inter"/>
                <a:cs typeface="Inter"/>
                <a:sym typeface="Inter"/>
              </a:rPr>
              <a:t>cloud</a:t>
            </a:r>
            <a:endParaRPr b="1">
              <a:solidFill>
                <a:schemeClr val="accent1"/>
              </a:solidFill>
              <a:latin typeface="Inter"/>
              <a:ea typeface="Inter"/>
              <a:cs typeface="Inter"/>
              <a:sym typeface="Inter"/>
            </a:endParaRPr>
          </a:p>
        </p:txBody>
      </p:sp>
      <p:pic>
        <p:nvPicPr>
          <p:cNvPr id="371" name="Google Shape;371;p42"/>
          <p:cNvPicPr preferRelativeResize="0"/>
          <p:nvPr/>
        </p:nvPicPr>
        <p:blipFill>
          <a:blip r:embed="rId12">
            <a:alphaModFix/>
          </a:blip>
          <a:stretch>
            <a:fillRect/>
          </a:stretch>
        </p:blipFill>
        <p:spPr>
          <a:xfrm>
            <a:off x="5547548" y="3670125"/>
            <a:ext cx="1058550" cy="454325"/>
          </a:xfrm>
          <a:prstGeom prst="rect">
            <a:avLst/>
          </a:prstGeom>
          <a:noFill/>
          <a:ln>
            <a:noFill/>
          </a:ln>
        </p:spPr>
      </p:pic>
      <p:pic>
        <p:nvPicPr>
          <p:cNvPr id="372" name="Google Shape;372;p42"/>
          <p:cNvPicPr preferRelativeResize="0"/>
          <p:nvPr/>
        </p:nvPicPr>
        <p:blipFill>
          <a:blip r:embed="rId13">
            <a:alphaModFix/>
          </a:blip>
          <a:stretch>
            <a:fillRect/>
          </a:stretch>
        </p:blipFill>
        <p:spPr>
          <a:xfrm>
            <a:off x="1493719" y="1406400"/>
            <a:ext cx="183150" cy="183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3"/>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Fault Tolerant</a:t>
            </a:r>
            <a:endParaRPr>
              <a:latin typeface="Inter Light"/>
              <a:ea typeface="Inter Light"/>
              <a:cs typeface="Inter Light"/>
              <a:sym typeface="Inter Light"/>
            </a:endParaRPr>
          </a:p>
        </p:txBody>
      </p:sp>
      <p:pic>
        <p:nvPicPr>
          <p:cNvPr id="378" name="Google Shape;378;p43"/>
          <p:cNvPicPr preferRelativeResize="0"/>
          <p:nvPr/>
        </p:nvPicPr>
        <p:blipFill>
          <a:blip r:embed="rId3">
            <a:alphaModFix/>
          </a:blip>
          <a:stretch>
            <a:fillRect/>
          </a:stretch>
        </p:blipFill>
        <p:spPr>
          <a:xfrm>
            <a:off x="4117275" y="1326375"/>
            <a:ext cx="4615349" cy="3310650"/>
          </a:xfrm>
          <a:prstGeom prst="rect">
            <a:avLst/>
          </a:prstGeom>
          <a:noFill/>
          <a:ln>
            <a:noFill/>
          </a:ln>
        </p:spPr>
      </p:pic>
      <p:sp>
        <p:nvSpPr>
          <p:cNvPr id="379" name="Google Shape;379;p43"/>
          <p:cNvSpPr txBox="1"/>
          <p:nvPr/>
        </p:nvSpPr>
        <p:spPr>
          <a:xfrm>
            <a:off x="549825" y="2566050"/>
            <a:ext cx="3352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Open Sans Light"/>
              <a:buChar char="●"/>
            </a:pPr>
            <a:r>
              <a:rPr b="1" lang="en">
                <a:solidFill>
                  <a:schemeClr val="accent1"/>
                </a:solidFill>
                <a:latin typeface="Inter"/>
                <a:ea typeface="Inter"/>
                <a:cs typeface="Inter"/>
                <a:sym typeface="Inter"/>
              </a:rPr>
              <a:t>Automatic retry</a:t>
            </a:r>
            <a:r>
              <a:rPr lang="en">
                <a:solidFill>
                  <a:schemeClr val="dk2"/>
                </a:solidFill>
                <a:latin typeface="Inter Light"/>
                <a:ea typeface="Inter Light"/>
                <a:cs typeface="Inter Light"/>
                <a:sym typeface="Inter Light"/>
              </a:rPr>
              <a:t> functionality</a:t>
            </a:r>
            <a:endParaRPr>
              <a:solidFill>
                <a:schemeClr val="dk2"/>
              </a:solidFill>
              <a:latin typeface="Inter Light"/>
              <a:ea typeface="Inter Light"/>
              <a:cs typeface="Inter Light"/>
              <a:sym typeface="Inter Light"/>
            </a:endParaRPr>
          </a:p>
          <a:p>
            <a:pPr indent="-317500" lvl="0" marL="457200" rtl="0" algn="l">
              <a:spcBef>
                <a:spcPts val="0"/>
              </a:spcBef>
              <a:spcAft>
                <a:spcPts val="0"/>
              </a:spcAft>
              <a:buClr>
                <a:schemeClr val="dk2"/>
              </a:buClr>
              <a:buSzPts val="1400"/>
              <a:buFont typeface="Open Sans Light"/>
              <a:buChar char="●"/>
            </a:pPr>
            <a:r>
              <a:rPr b="1" lang="en">
                <a:solidFill>
                  <a:schemeClr val="accent1"/>
                </a:solidFill>
                <a:latin typeface="Inter"/>
                <a:ea typeface="Inter"/>
                <a:cs typeface="Inter"/>
                <a:sym typeface="Inter"/>
              </a:rPr>
              <a:t>Resume</a:t>
            </a:r>
            <a:r>
              <a:rPr lang="en">
                <a:solidFill>
                  <a:schemeClr val="dk2"/>
                </a:solidFill>
                <a:latin typeface="Inter Light"/>
                <a:ea typeface="Inter Light"/>
                <a:cs typeface="Inter Light"/>
                <a:sym typeface="Inter Light"/>
              </a:rPr>
              <a:t> functionality (</a:t>
            </a:r>
            <a:r>
              <a:rPr lang="en">
                <a:solidFill>
                  <a:srgbClr val="188038"/>
                </a:solidFill>
                <a:latin typeface="Roboto Mono"/>
                <a:ea typeface="Roboto Mono"/>
                <a:cs typeface="Roboto Mono"/>
                <a:sym typeface="Roboto Mono"/>
              </a:rPr>
              <a:t>-resume</a:t>
            </a:r>
            <a:r>
              <a:rPr lang="en">
                <a:solidFill>
                  <a:schemeClr val="dk2"/>
                </a:solidFill>
                <a:latin typeface="Inter Light"/>
                <a:ea typeface="Inter Light"/>
                <a:cs typeface="Inter Light"/>
                <a:sym typeface="Inter Light"/>
              </a:rPr>
              <a:t>)</a:t>
            </a:r>
            <a:endParaRPr>
              <a:solidFill>
                <a:schemeClr val="dk2"/>
              </a:solidFill>
              <a:latin typeface="Inter Light"/>
              <a:ea typeface="Inter Light"/>
              <a:cs typeface="Inter Light"/>
              <a:sym typeface="Inter Light"/>
            </a:endParaRPr>
          </a:p>
          <a:p>
            <a:pPr indent="-317500" lvl="0" marL="457200" rtl="0" algn="l">
              <a:spcBef>
                <a:spcPts val="0"/>
              </a:spcBef>
              <a:spcAft>
                <a:spcPts val="0"/>
              </a:spcAft>
              <a:buClr>
                <a:schemeClr val="dk2"/>
              </a:buClr>
              <a:buSzPts val="1400"/>
              <a:buFont typeface="Inter Light"/>
              <a:buChar char="●"/>
            </a:pPr>
            <a:r>
              <a:rPr lang="en">
                <a:solidFill>
                  <a:schemeClr val="dk2"/>
                </a:solidFill>
                <a:latin typeface="Inter Light"/>
                <a:ea typeface="Inter Light"/>
                <a:cs typeface="Inter Light"/>
                <a:sym typeface="Inter Light"/>
              </a:rPr>
              <a:t>Ignore error functionality</a:t>
            </a:r>
            <a:endParaRPr>
              <a:solidFill>
                <a:schemeClr val="dk2"/>
              </a:solidFill>
              <a:latin typeface="Inter Light"/>
              <a:ea typeface="Inter Light"/>
              <a:cs typeface="Inter Light"/>
              <a:sym typeface="Inter Light"/>
            </a:endParaRPr>
          </a:p>
        </p:txBody>
      </p:sp>
      <p:sp>
        <p:nvSpPr>
          <p:cNvPr id="380" name="Google Shape;380;p43"/>
          <p:cNvSpPr txBox="1"/>
          <p:nvPr/>
        </p:nvSpPr>
        <p:spPr>
          <a:xfrm>
            <a:off x="5326500" y="4820400"/>
            <a:ext cx="23697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900">
                <a:solidFill>
                  <a:schemeClr val="dk2"/>
                </a:solidFill>
                <a:latin typeface="Inter Light"/>
                <a:ea typeface="Inter Light"/>
                <a:cs typeface="Inter Light"/>
                <a:sym typeface="Inter Light"/>
              </a:rPr>
              <a:t>Screenshot from </a:t>
            </a:r>
            <a:r>
              <a:rPr i="1" lang="en" sz="900" u="sng">
                <a:solidFill>
                  <a:schemeClr val="dk2"/>
                </a:solidFill>
                <a:latin typeface="Inter Light"/>
                <a:ea typeface="Inter Light"/>
                <a:cs typeface="Inter Light"/>
                <a:sym typeface="Inter Light"/>
                <a:hlinkClick r:id="rId4">
                  <a:extLst>
                    <a:ext uri="{A12FA001-AC4F-418D-AE19-62706E023703}">
                      <ahyp:hlinkClr val="tx"/>
                    </a:ext>
                  </a:extLst>
                </a:hlinkClick>
              </a:rPr>
              <a:t>tower.nf </a:t>
            </a:r>
            <a:r>
              <a:rPr i="1" lang="en" sz="900">
                <a:solidFill>
                  <a:schemeClr val="dk2"/>
                </a:solidFill>
                <a:latin typeface="Inter Light"/>
                <a:ea typeface="Inter Light"/>
                <a:cs typeface="Inter Light"/>
                <a:sym typeface="Inter Light"/>
              </a:rPr>
              <a:t>by Seqera labs </a:t>
            </a:r>
            <a:endParaRPr i="1" sz="900">
              <a:solidFill>
                <a:schemeClr val="dk2"/>
              </a:solidFill>
              <a:latin typeface="Inter Light"/>
              <a:ea typeface="Inter Light"/>
              <a:cs typeface="Inter Light"/>
              <a:sym typeface="Inter Light"/>
            </a:endParaRPr>
          </a:p>
        </p:txBody>
      </p:sp>
      <p:sp>
        <p:nvSpPr>
          <p:cNvPr id="381" name="Google Shape;381;p4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4"/>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Finding Software</a:t>
            </a:r>
            <a:endParaRPr>
              <a:latin typeface="Inter Light"/>
              <a:ea typeface="Inter Light"/>
              <a:cs typeface="Inter Light"/>
              <a:sym typeface="Inter Light"/>
            </a:endParaRPr>
          </a:p>
        </p:txBody>
      </p:sp>
      <p:sp>
        <p:nvSpPr>
          <p:cNvPr id="387" name="Google Shape;387;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What does it do?</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Does it work?</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Is it easy to use?</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Will I understand the output?</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Will it be fast enough?</a:t>
            </a:r>
            <a:endParaRPr>
              <a:latin typeface="Inter Light"/>
              <a:ea typeface="Inter Light"/>
              <a:cs typeface="Inter Light"/>
              <a:sym typeface="Inter Light"/>
            </a:endParaRPr>
          </a:p>
          <a:p>
            <a:pPr indent="-342900" lvl="0" marL="457200" rtl="0" algn="l">
              <a:spcBef>
                <a:spcPts val="0"/>
              </a:spcBef>
              <a:spcAft>
                <a:spcPts val="0"/>
              </a:spcAft>
              <a:buClr>
                <a:schemeClr val="accent1"/>
              </a:buClr>
              <a:buSzPts val="1800"/>
              <a:buFont typeface="Inter"/>
              <a:buChar char="●"/>
            </a:pPr>
            <a:r>
              <a:rPr b="1" lang="en">
                <a:solidFill>
                  <a:schemeClr val="accent1"/>
                </a:solidFill>
                <a:latin typeface="Inter"/>
                <a:ea typeface="Inter"/>
                <a:cs typeface="Inter"/>
                <a:sym typeface="Inter"/>
              </a:rPr>
              <a:t>Is it easy to install?</a:t>
            </a:r>
            <a:endParaRPr b="1">
              <a:solidFill>
                <a:schemeClr val="accent1"/>
              </a:solidFill>
              <a:latin typeface="Inter"/>
              <a:ea typeface="Inter"/>
              <a:cs typeface="Inter"/>
              <a:sym typeface="Inter"/>
            </a:endParaRPr>
          </a:p>
        </p:txBody>
      </p:sp>
      <p:sp>
        <p:nvSpPr>
          <p:cNvPr id="388" name="Google Shape;388;p4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5"/>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Installation</a:t>
            </a:r>
            <a:endParaRPr>
              <a:latin typeface="Inter Light"/>
              <a:ea typeface="Inter Light"/>
              <a:cs typeface="Inter Light"/>
              <a:sym typeface="Inter Light"/>
            </a:endParaRPr>
          </a:p>
        </p:txBody>
      </p:sp>
      <p:sp>
        <p:nvSpPr>
          <p:cNvPr id="394" name="Google Shape;394;p4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5" name="Google Shape;395;p45"/>
          <p:cNvPicPr preferRelativeResize="0"/>
          <p:nvPr/>
        </p:nvPicPr>
        <p:blipFill>
          <a:blip r:embed="rId3">
            <a:alphaModFix/>
          </a:blip>
          <a:stretch>
            <a:fillRect/>
          </a:stretch>
        </p:blipFill>
        <p:spPr>
          <a:xfrm>
            <a:off x="1187100" y="1695920"/>
            <a:ext cx="1801125" cy="724050"/>
          </a:xfrm>
          <a:prstGeom prst="rect">
            <a:avLst/>
          </a:prstGeom>
          <a:noFill/>
          <a:ln>
            <a:noFill/>
          </a:ln>
        </p:spPr>
      </p:pic>
      <p:sp>
        <p:nvSpPr>
          <p:cNvPr id="396" name="Google Shape;396;p45"/>
          <p:cNvSpPr txBox="1"/>
          <p:nvPr/>
        </p:nvSpPr>
        <p:spPr>
          <a:xfrm>
            <a:off x="4494900" y="2106075"/>
            <a:ext cx="746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Open Sans Light"/>
                <a:ea typeface="Open Sans Light"/>
                <a:cs typeface="Open Sans Light"/>
                <a:sym typeface="Open Sans Light"/>
              </a:rPr>
              <a:t>OR</a:t>
            </a:r>
            <a:endParaRPr sz="2800">
              <a:latin typeface="Open Sans Light"/>
              <a:ea typeface="Open Sans Light"/>
              <a:cs typeface="Open Sans Light"/>
              <a:sym typeface="Open Sans Light"/>
            </a:endParaRPr>
          </a:p>
        </p:txBody>
      </p:sp>
      <p:pic>
        <p:nvPicPr>
          <p:cNvPr id="397" name="Google Shape;397;p45"/>
          <p:cNvPicPr preferRelativeResize="0"/>
          <p:nvPr/>
        </p:nvPicPr>
        <p:blipFill>
          <a:blip r:embed="rId4">
            <a:alphaModFix/>
          </a:blip>
          <a:stretch>
            <a:fillRect/>
          </a:stretch>
        </p:blipFill>
        <p:spPr>
          <a:xfrm>
            <a:off x="6681279" y="952774"/>
            <a:ext cx="473150" cy="895549"/>
          </a:xfrm>
          <a:prstGeom prst="rect">
            <a:avLst/>
          </a:prstGeom>
          <a:noFill/>
          <a:ln>
            <a:noFill/>
          </a:ln>
        </p:spPr>
      </p:pic>
      <p:pic>
        <p:nvPicPr>
          <p:cNvPr id="398" name="Google Shape;398;p45"/>
          <p:cNvPicPr preferRelativeResize="0"/>
          <p:nvPr/>
        </p:nvPicPr>
        <p:blipFill>
          <a:blip r:embed="rId5">
            <a:alphaModFix/>
          </a:blip>
          <a:stretch>
            <a:fillRect/>
          </a:stretch>
        </p:blipFill>
        <p:spPr>
          <a:xfrm>
            <a:off x="5869062" y="2328077"/>
            <a:ext cx="2184576" cy="393600"/>
          </a:xfrm>
          <a:prstGeom prst="rect">
            <a:avLst/>
          </a:prstGeom>
          <a:noFill/>
          <a:ln>
            <a:noFill/>
          </a:ln>
        </p:spPr>
      </p:pic>
      <p:grpSp>
        <p:nvGrpSpPr>
          <p:cNvPr id="399" name="Google Shape;399;p45"/>
          <p:cNvGrpSpPr/>
          <p:nvPr/>
        </p:nvGrpSpPr>
        <p:grpSpPr>
          <a:xfrm>
            <a:off x="4910875" y="3603309"/>
            <a:ext cx="4013950" cy="1271920"/>
            <a:chOff x="4910875" y="3450909"/>
            <a:chExt cx="4013950" cy="1271920"/>
          </a:xfrm>
        </p:grpSpPr>
        <p:pic>
          <p:nvPicPr>
            <p:cNvPr id="400" name="Google Shape;400;p45"/>
            <p:cNvPicPr preferRelativeResize="0"/>
            <p:nvPr/>
          </p:nvPicPr>
          <p:blipFill>
            <a:blip r:embed="rId3">
              <a:alphaModFix/>
            </a:blip>
            <a:stretch>
              <a:fillRect/>
            </a:stretch>
          </p:blipFill>
          <p:spPr>
            <a:xfrm>
              <a:off x="4949771" y="3644457"/>
              <a:ext cx="1145195" cy="460374"/>
            </a:xfrm>
            <a:prstGeom prst="rect">
              <a:avLst/>
            </a:prstGeom>
            <a:noFill/>
            <a:ln>
              <a:noFill/>
            </a:ln>
          </p:spPr>
        </p:pic>
        <p:pic>
          <p:nvPicPr>
            <p:cNvPr id="401" name="Google Shape;401;p45"/>
            <p:cNvPicPr preferRelativeResize="0"/>
            <p:nvPr/>
          </p:nvPicPr>
          <p:blipFill>
            <a:blip r:embed="rId6">
              <a:alphaModFix/>
            </a:blip>
            <a:stretch>
              <a:fillRect/>
            </a:stretch>
          </p:blipFill>
          <p:spPr>
            <a:xfrm>
              <a:off x="6344893" y="4181355"/>
              <a:ext cx="715795" cy="541474"/>
            </a:xfrm>
            <a:prstGeom prst="rect">
              <a:avLst/>
            </a:prstGeom>
            <a:noFill/>
            <a:ln>
              <a:noFill/>
            </a:ln>
          </p:spPr>
        </p:pic>
        <p:pic>
          <p:nvPicPr>
            <p:cNvPr id="402" name="Google Shape;402;p45"/>
            <p:cNvPicPr preferRelativeResize="0"/>
            <p:nvPr/>
          </p:nvPicPr>
          <p:blipFill>
            <a:blip r:embed="rId7">
              <a:alphaModFix/>
            </a:blip>
            <a:stretch>
              <a:fillRect/>
            </a:stretch>
          </p:blipFill>
          <p:spPr>
            <a:xfrm>
              <a:off x="4910875" y="4237064"/>
              <a:ext cx="1145196" cy="289657"/>
            </a:xfrm>
            <a:prstGeom prst="rect">
              <a:avLst/>
            </a:prstGeom>
            <a:noFill/>
            <a:ln>
              <a:noFill/>
            </a:ln>
          </p:spPr>
        </p:pic>
        <p:pic>
          <p:nvPicPr>
            <p:cNvPr id="403" name="Google Shape;403;p45"/>
            <p:cNvPicPr preferRelativeResize="0"/>
            <p:nvPr/>
          </p:nvPicPr>
          <p:blipFill>
            <a:blip r:embed="rId8">
              <a:alphaModFix/>
            </a:blip>
            <a:stretch>
              <a:fillRect/>
            </a:stretch>
          </p:blipFill>
          <p:spPr>
            <a:xfrm>
              <a:off x="7280204" y="4195194"/>
              <a:ext cx="1644621" cy="440218"/>
            </a:xfrm>
            <a:prstGeom prst="rect">
              <a:avLst/>
            </a:prstGeom>
            <a:noFill/>
            <a:ln>
              <a:noFill/>
            </a:ln>
          </p:spPr>
        </p:pic>
        <p:pic>
          <p:nvPicPr>
            <p:cNvPr id="404" name="Google Shape;404;p45"/>
            <p:cNvPicPr preferRelativeResize="0"/>
            <p:nvPr/>
          </p:nvPicPr>
          <p:blipFill>
            <a:blip r:embed="rId9">
              <a:alphaModFix/>
            </a:blip>
            <a:stretch>
              <a:fillRect/>
            </a:stretch>
          </p:blipFill>
          <p:spPr>
            <a:xfrm>
              <a:off x="6191257" y="3450909"/>
              <a:ext cx="523877" cy="702163"/>
            </a:xfrm>
            <a:prstGeom prst="rect">
              <a:avLst/>
            </a:prstGeom>
            <a:noFill/>
            <a:ln>
              <a:noFill/>
            </a:ln>
          </p:spPr>
        </p:pic>
        <p:pic>
          <p:nvPicPr>
            <p:cNvPr id="405" name="Google Shape;405;p45"/>
            <p:cNvPicPr preferRelativeResize="0"/>
            <p:nvPr/>
          </p:nvPicPr>
          <p:blipFill>
            <a:blip r:embed="rId10">
              <a:alphaModFix/>
            </a:blip>
            <a:stretch>
              <a:fillRect/>
            </a:stretch>
          </p:blipFill>
          <p:spPr>
            <a:xfrm>
              <a:off x="6811404" y="3450912"/>
              <a:ext cx="695129" cy="702165"/>
            </a:xfrm>
            <a:prstGeom prst="rect">
              <a:avLst/>
            </a:prstGeom>
            <a:noFill/>
            <a:ln>
              <a:noFill/>
            </a:ln>
          </p:spPr>
        </p:pic>
        <p:pic>
          <p:nvPicPr>
            <p:cNvPr id="406" name="Google Shape;406;p45"/>
            <p:cNvPicPr preferRelativeResize="0"/>
            <p:nvPr/>
          </p:nvPicPr>
          <p:blipFill>
            <a:blip r:embed="rId11">
              <a:alphaModFix/>
            </a:blip>
            <a:stretch>
              <a:fillRect/>
            </a:stretch>
          </p:blipFill>
          <p:spPr>
            <a:xfrm>
              <a:off x="7602811" y="3603925"/>
              <a:ext cx="1293757" cy="396123"/>
            </a:xfrm>
            <a:prstGeom prst="rect">
              <a:avLst/>
            </a:prstGeom>
            <a:noFill/>
            <a:ln>
              <a:noFill/>
            </a:ln>
          </p:spPr>
        </p:pic>
      </p:grpSp>
      <p:sp>
        <p:nvSpPr>
          <p:cNvPr id="407" name="Google Shape;407;p45"/>
          <p:cNvSpPr/>
          <p:nvPr/>
        </p:nvSpPr>
        <p:spPr>
          <a:xfrm>
            <a:off x="6880350" y="2002400"/>
            <a:ext cx="162000" cy="171600"/>
          </a:xfrm>
          <a:prstGeom prst="plus">
            <a:avLst>
              <a:gd fmla="val 360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
          <p:cNvSpPr/>
          <p:nvPr/>
        </p:nvSpPr>
        <p:spPr>
          <a:xfrm>
            <a:off x="6880350" y="2875755"/>
            <a:ext cx="162000" cy="171600"/>
          </a:xfrm>
          <a:prstGeom prst="plus">
            <a:avLst>
              <a:gd fmla="val 360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5"/>
          <p:cNvSpPr txBox="1"/>
          <p:nvPr/>
        </p:nvSpPr>
        <p:spPr>
          <a:xfrm>
            <a:off x="6522575" y="3049032"/>
            <a:ext cx="8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One of…</a:t>
            </a:r>
            <a:endParaRPr>
              <a:solidFill>
                <a:schemeClr val="dk2"/>
              </a:solidFill>
              <a:latin typeface="Inter Light"/>
              <a:ea typeface="Inter Light"/>
              <a:cs typeface="Inter Light"/>
              <a:sym typeface="Inter Light"/>
            </a:endParaRPr>
          </a:p>
        </p:txBody>
      </p:sp>
      <p:grpSp>
        <p:nvGrpSpPr>
          <p:cNvPr id="410" name="Google Shape;410;p45"/>
          <p:cNvGrpSpPr/>
          <p:nvPr/>
        </p:nvGrpSpPr>
        <p:grpSpPr>
          <a:xfrm>
            <a:off x="297278" y="2777075"/>
            <a:ext cx="4725458" cy="1797900"/>
            <a:chOff x="240950" y="1311425"/>
            <a:chExt cx="3718198" cy="1797900"/>
          </a:xfrm>
        </p:grpSpPr>
        <p:sp>
          <p:nvSpPr>
            <p:cNvPr id="411" name="Google Shape;411;p45"/>
            <p:cNvSpPr/>
            <p:nvPr/>
          </p:nvSpPr>
          <p:spPr>
            <a:xfrm>
              <a:off x="240950" y="1311425"/>
              <a:ext cx="3580800" cy="1797900"/>
            </a:xfrm>
            <a:prstGeom prst="roundRect">
              <a:avLst>
                <a:gd fmla="val 384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12" name="Google Shape;412;p45"/>
            <p:cNvSpPr txBox="1"/>
            <p:nvPr/>
          </p:nvSpPr>
          <p:spPr>
            <a:xfrm>
              <a:off x="318648" y="1513450"/>
              <a:ext cx="3640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Ubuntu Mono"/>
                  <a:ea typeface="Ubuntu Mono"/>
                  <a:cs typeface="Ubuntu Mono"/>
                  <a:sym typeface="Ubuntu Mono"/>
                </a:rPr>
                <a:t>$ conda create -n nextflow -c bioconda nextflow</a:t>
              </a:r>
              <a:br>
                <a:rPr lang="en">
                  <a:solidFill>
                    <a:schemeClr val="lt1"/>
                  </a:solidFill>
                  <a:latin typeface="Ubuntu Mono"/>
                  <a:ea typeface="Ubuntu Mono"/>
                  <a:cs typeface="Ubuntu Mono"/>
                  <a:sym typeface="Ubuntu Mono"/>
                </a:rPr>
              </a:br>
              <a:endParaRPr>
                <a:solidFill>
                  <a:schemeClr val="lt1"/>
                </a:solidFill>
                <a:latin typeface="Ubuntu Mono"/>
                <a:ea typeface="Ubuntu Mono"/>
                <a:cs typeface="Ubuntu Mono"/>
                <a:sym typeface="Ubuntu Mono"/>
              </a:endParaRPr>
            </a:p>
            <a:p>
              <a:pPr indent="0" lvl="0" marL="0" rtl="0" algn="l">
                <a:spcBef>
                  <a:spcPts val="0"/>
                </a:spcBef>
                <a:spcAft>
                  <a:spcPts val="0"/>
                </a:spcAft>
                <a:buNone/>
              </a:pPr>
              <a:r>
                <a:rPr lang="en">
                  <a:solidFill>
                    <a:schemeClr val="lt1"/>
                  </a:solidFill>
                  <a:latin typeface="Ubuntu Mono"/>
                  <a:ea typeface="Ubuntu Mono"/>
                  <a:cs typeface="Ubuntu Mono"/>
                  <a:sym typeface="Ubuntu Mono"/>
                </a:rPr>
                <a:t>$ conda activate nextflow</a:t>
              </a:r>
              <a:br>
                <a:rPr lang="en">
                  <a:solidFill>
                    <a:schemeClr val="lt1"/>
                  </a:solidFill>
                  <a:latin typeface="Ubuntu Mono"/>
                  <a:ea typeface="Ubuntu Mono"/>
                  <a:cs typeface="Ubuntu Mono"/>
                  <a:sym typeface="Ubuntu Mono"/>
                </a:rPr>
              </a:br>
              <a:endParaRPr>
                <a:solidFill>
                  <a:schemeClr val="lt1"/>
                </a:solidFill>
                <a:latin typeface="Ubuntu Mono"/>
                <a:ea typeface="Ubuntu Mono"/>
                <a:cs typeface="Ubuntu Mono"/>
                <a:sym typeface="Ubuntu Mono"/>
              </a:endParaRPr>
            </a:p>
            <a:p>
              <a:pPr indent="0" lvl="0" marL="0" rtl="0" algn="l">
                <a:spcBef>
                  <a:spcPts val="0"/>
                </a:spcBef>
                <a:spcAft>
                  <a:spcPts val="0"/>
                </a:spcAft>
                <a:buNone/>
              </a:pPr>
              <a:r>
                <a:rPr lang="en">
                  <a:solidFill>
                    <a:schemeClr val="lt1"/>
                  </a:solidFill>
                  <a:latin typeface="Ubuntu Mono"/>
                  <a:ea typeface="Ubuntu Mono"/>
                  <a:cs typeface="Ubuntu Mono"/>
                  <a:sym typeface="Ubuntu Mono"/>
                </a:rPr>
                <a:t>$ nextflow run &lt;...&gt; -profile conda</a:t>
              </a:r>
              <a:endParaRPr>
                <a:solidFill>
                  <a:schemeClr val="lt1"/>
                </a:solidFill>
                <a:latin typeface="Ubuntu Mono"/>
                <a:ea typeface="Ubuntu Mono"/>
                <a:cs typeface="Ubuntu Mono"/>
                <a:sym typeface="Ubuntu Mono"/>
              </a:endParaRPr>
            </a:p>
            <a:p>
              <a:pPr indent="0" lvl="0" marL="0" rtl="0" algn="l">
                <a:spcBef>
                  <a:spcPts val="0"/>
                </a:spcBef>
                <a:spcAft>
                  <a:spcPts val="0"/>
                </a:spcAft>
                <a:buNone/>
              </a:pPr>
              <a:r>
                <a:t/>
              </a:r>
              <a:endParaRPr>
                <a:solidFill>
                  <a:schemeClr val="lt1"/>
                </a:solidFill>
                <a:latin typeface="Ubuntu Mono"/>
                <a:ea typeface="Ubuntu Mono"/>
                <a:cs typeface="Ubuntu Mono"/>
                <a:sym typeface="Ubuntu Mono"/>
              </a:endParaRPr>
            </a:p>
          </p:txBody>
        </p:sp>
        <p:sp>
          <p:nvSpPr>
            <p:cNvPr id="413" name="Google Shape;413;p45"/>
            <p:cNvSpPr/>
            <p:nvPr/>
          </p:nvSpPr>
          <p:spPr>
            <a:xfrm>
              <a:off x="564587" y="1392075"/>
              <a:ext cx="80400" cy="825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441620" y="1392075"/>
              <a:ext cx="80400" cy="825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5"/>
            <p:cNvSpPr/>
            <p:nvPr/>
          </p:nvSpPr>
          <p:spPr>
            <a:xfrm>
              <a:off x="318652" y="1392075"/>
              <a:ext cx="80400" cy="825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6"/>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Consistent</a:t>
            </a:r>
            <a:endParaRPr>
              <a:latin typeface="Inter Light"/>
              <a:ea typeface="Inter Light"/>
              <a:cs typeface="Inter Light"/>
              <a:sym typeface="Inter Light"/>
            </a:endParaRPr>
          </a:p>
          <a:p>
            <a:pPr indent="0" lvl="0" marL="0" rtl="0" algn="l">
              <a:spcBef>
                <a:spcPts val="0"/>
              </a:spcBef>
              <a:spcAft>
                <a:spcPts val="0"/>
              </a:spcAft>
              <a:buNone/>
            </a:pPr>
            <a:r>
              <a:rPr lang="en">
                <a:latin typeface="Inter Light"/>
                <a:ea typeface="Inter Light"/>
                <a:cs typeface="Inter Light"/>
                <a:sym typeface="Inter Light"/>
              </a:rPr>
              <a:t>(Execution)</a:t>
            </a:r>
            <a:endParaRPr>
              <a:latin typeface="Inter Light"/>
              <a:ea typeface="Inter Light"/>
              <a:cs typeface="Inter Light"/>
              <a:sym typeface="Inter Light"/>
            </a:endParaRPr>
          </a:p>
        </p:txBody>
      </p:sp>
      <p:sp>
        <p:nvSpPr>
          <p:cNvPr id="421" name="Google Shape;421;p46"/>
          <p:cNvSpPr txBox="1"/>
          <p:nvPr>
            <p:ph idx="4294967295" type="body"/>
          </p:nvPr>
        </p:nvSpPr>
        <p:spPr>
          <a:xfrm>
            <a:off x="311700" y="1062450"/>
            <a:ext cx="8520600" cy="35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Reproducible</a:t>
            </a:r>
            <a:endParaRPr>
              <a:latin typeface="Inter Light"/>
              <a:ea typeface="Inter Light"/>
              <a:cs typeface="Inter Light"/>
              <a:sym typeface="Inter Light"/>
            </a:endParaRPr>
          </a:p>
          <a:p>
            <a:pPr indent="-317500" lvl="0" marL="457200" rtl="0" algn="l">
              <a:lnSpc>
                <a:spcPct val="100000"/>
              </a:lnSpc>
              <a:spcBef>
                <a:spcPts val="1200"/>
              </a:spcBef>
              <a:spcAft>
                <a:spcPts val="0"/>
              </a:spcAft>
              <a:buSzPts val="1400"/>
              <a:buChar char="●"/>
            </a:pPr>
            <a:r>
              <a:rPr lang="en" sz="1400">
                <a:latin typeface="Inter Light"/>
                <a:ea typeface="Inter Light"/>
                <a:cs typeface="Inter Light"/>
                <a:sym typeface="Inter Light"/>
              </a:rPr>
              <a:t>Strict </a:t>
            </a:r>
            <a:r>
              <a:rPr b="1" lang="en" sz="1400">
                <a:solidFill>
                  <a:schemeClr val="accent1"/>
                </a:solidFill>
                <a:latin typeface="Inter"/>
                <a:ea typeface="Inter"/>
                <a:cs typeface="Inter"/>
                <a:sym typeface="Inter"/>
              </a:rPr>
              <a:t>versioning</a:t>
            </a:r>
            <a:endParaRPr b="1" sz="1400">
              <a:solidFill>
                <a:schemeClr val="accent1"/>
              </a:solidFill>
              <a:latin typeface="Inter"/>
              <a:ea typeface="Inter"/>
              <a:cs typeface="Inter"/>
              <a:sym typeface="Inter"/>
            </a:endParaRPr>
          </a:p>
          <a:p>
            <a:pPr indent="0" lvl="0" marL="0" rtl="0" algn="l">
              <a:lnSpc>
                <a:spcPct val="100000"/>
              </a:lnSpc>
              <a:spcBef>
                <a:spcPts val="0"/>
              </a:spcBef>
              <a:spcAft>
                <a:spcPts val="0"/>
              </a:spcAft>
              <a:buNone/>
            </a:pPr>
            <a:r>
              <a:t/>
            </a:r>
            <a:endParaRPr sz="1400">
              <a:latin typeface="Inter Light"/>
              <a:ea typeface="Inter Light"/>
              <a:cs typeface="Inter Light"/>
              <a:sym typeface="Inter Light"/>
            </a:endParaRPr>
          </a:p>
          <a:p>
            <a:pPr indent="0" lvl="0" marL="0" rtl="0" algn="l">
              <a:lnSpc>
                <a:spcPct val="100000"/>
              </a:lnSpc>
              <a:spcBef>
                <a:spcPts val="0"/>
              </a:spcBef>
              <a:spcAft>
                <a:spcPts val="0"/>
              </a:spcAft>
              <a:buNone/>
            </a:pPr>
            <a:r>
              <a:t/>
            </a:r>
            <a:endParaRPr sz="1400">
              <a:latin typeface="Inter Light"/>
              <a:ea typeface="Inter Light"/>
              <a:cs typeface="Inter Light"/>
              <a:sym typeface="Inter Light"/>
            </a:endParaRPr>
          </a:p>
          <a:p>
            <a:pPr indent="0" lvl="0" marL="0" rtl="0" algn="l">
              <a:lnSpc>
                <a:spcPct val="100000"/>
              </a:lnSpc>
              <a:spcBef>
                <a:spcPts val="0"/>
              </a:spcBef>
              <a:spcAft>
                <a:spcPts val="0"/>
              </a:spcAft>
              <a:buNone/>
            </a:pPr>
            <a:r>
              <a:t/>
            </a:r>
            <a:endParaRPr sz="1400">
              <a:latin typeface="Inter Light"/>
              <a:ea typeface="Inter Light"/>
              <a:cs typeface="Inter Light"/>
              <a:sym typeface="Inter Light"/>
            </a:endParaRPr>
          </a:p>
          <a:p>
            <a:pPr indent="0" lvl="0" marL="0" rtl="0" algn="l">
              <a:lnSpc>
                <a:spcPct val="100000"/>
              </a:lnSpc>
              <a:spcBef>
                <a:spcPts val="0"/>
              </a:spcBef>
              <a:spcAft>
                <a:spcPts val="0"/>
              </a:spcAft>
              <a:buNone/>
            </a:pPr>
            <a:br>
              <a:rPr lang="en" sz="1400">
                <a:latin typeface="Inter Light"/>
                <a:ea typeface="Inter Light"/>
                <a:cs typeface="Inter Light"/>
                <a:sym typeface="Inter Light"/>
              </a:rPr>
            </a:br>
            <a:endParaRPr sz="1400">
              <a:latin typeface="Inter Light"/>
              <a:ea typeface="Inter Light"/>
              <a:cs typeface="Inter Light"/>
              <a:sym typeface="Inter Light"/>
            </a:endParaRPr>
          </a:p>
          <a:p>
            <a:pPr indent="0" lvl="0" marL="0" rtl="0" algn="l">
              <a:lnSpc>
                <a:spcPct val="100000"/>
              </a:lnSpc>
              <a:spcBef>
                <a:spcPts val="0"/>
              </a:spcBef>
              <a:spcAft>
                <a:spcPts val="0"/>
              </a:spcAft>
              <a:buNone/>
            </a:pPr>
            <a:r>
              <a:t/>
            </a:r>
            <a:endParaRPr sz="1400">
              <a:latin typeface="Inter Light"/>
              <a:ea typeface="Inter Light"/>
              <a:cs typeface="Inter Light"/>
              <a:sym typeface="Inter Light"/>
            </a:endParaRPr>
          </a:p>
          <a:p>
            <a:pPr indent="-317500" lvl="0" marL="457200" rtl="0" algn="l">
              <a:lnSpc>
                <a:spcPct val="100000"/>
              </a:lnSpc>
              <a:spcBef>
                <a:spcPts val="0"/>
              </a:spcBef>
              <a:spcAft>
                <a:spcPts val="0"/>
              </a:spcAft>
              <a:buSzPts val="1400"/>
              <a:buChar char="●"/>
            </a:pPr>
            <a:r>
              <a:rPr lang="en" sz="1400">
                <a:latin typeface="Inter Light"/>
                <a:ea typeface="Inter Light"/>
                <a:cs typeface="Inter Light"/>
                <a:sym typeface="Inter Light"/>
              </a:rPr>
              <a:t>Use of </a:t>
            </a:r>
            <a:r>
              <a:rPr b="1" lang="en" sz="1400">
                <a:solidFill>
                  <a:schemeClr val="accent1"/>
                </a:solidFill>
                <a:latin typeface="Inter"/>
                <a:ea typeface="Inter"/>
                <a:cs typeface="Inter"/>
                <a:sym typeface="Inter"/>
              </a:rPr>
              <a:t>container engines</a:t>
            </a:r>
            <a:r>
              <a:rPr lang="en" sz="1400">
                <a:latin typeface="Inter Light"/>
                <a:ea typeface="Inter Light"/>
                <a:cs typeface="Inter Light"/>
                <a:sym typeface="Inter Light"/>
              </a:rPr>
              <a:t>/software environments</a:t>
            </a:r>
            <a:endParaRPr sz="1400">
              <a:latin typeface="Inter Light"/>
              <a:ea typeface="Inter Light"/>
              <a:cs typeface="Inter Light"/>
              <a:sym typeface="Inter Light"/>
            </a:endParaRPr>
          </a:p>
          <a:p>
            <a:pPr indent="0" lvl="0" marL="0" rtl="0" algn="l">
              <a:spcBef>
                <a:spcPts val="0"/>
              </a:spcBef>
              <a:spcAft>
                <a:spcPts val="1200"/>
              </a:spcAft>
              <a:buNone/>
            </a:pPr>
            <a:r>
              <a:t/>
            </a:r>
            <a:endParaRPr>
              <a:latin typeface="Inter Light"/>
              <a:ea typeface="Inter Light"/>
              <a:cs typeface="Inter Light"/>
              <a:sym typeface="Inter Light"/>
            </a:endParaRPr>
          </a:p>
        </p:txBody>
      </p:sp>
      <p:sp>
        <p:nvSpPr>
          <p:cNvPr id="422" name="Google Shape;422;p4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grpSp>
        <p:nvGrpSpPr>
          <p:cNvPr id="423" name="Google Shape;423;p46"/>
          <p:cNvGrpSpPr/>
          <p:nvPr/>
        </p:nvGrpSpPr>
        <p:grpSpPr>
          <a:xfrm>
            <a:off x="869975" y="2072963"/>
            <a:ext cx="3263400" cy="893400"/>
            <a:chOff x="923975" y="1143000"/>
            <a:chExt cx="3263400" cy="893400"/>
          </a:xfrm>
        </p:grpSpPr>
        <p:sp>
          <p:nvSpPr>
            <p:cNvPr id="424" name="Google Shape;424;p46"/>
            <p:cNvSpPr/>
            <p:nvPr/>
          </p:nvSpPr>
          <p:spPr>
            <a:xfrm>
              <a:off x="923975" y="1143000"/>
              <a:ext cx="3263400" cy="893400"/>
            </a:xfrm>
            <a:prstGeom prst="roundRect">
              <a:avLst>
                <a:gd fmla="val 384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5" name="Google Shape;425;p46"/>
            <p:cNvSpPr txBox="1"/>
            <p:nvPr/>
          </p:nvSpPr>
          <p:spPr>
            <a:xfrm>
              <a:off x="1001675" y="1345025"/>
              <a:ext cx="310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Ubuntu Mono"/>
                  <a:ea typeface="Ubuntu Mono"/>
                  <a:cs typeface="Ubuntu Mono"/>
                  <a:sym typeface="Ubuntu Mono"/>
                </a:rPr>
                <a:t>$ nextflow run \</a:t>
              </a:r>
              <a:br>
                <a:rPr lang="en">
                  <a:solidFill>
                    <a:schemeClr val="lt1"/>
                  </a:solidFill>
                  <a:latin typeface="Ubuntu Mono"/>
                  <a:ea typeface="Ubuntu Mono"/>
                  <a:cs typeface="Ubuntu Mono"/>
                  <a:sym typeface="Ubuntu Mono"/>
                </a:rPr>
              </a:br>
              <a:r>
                <a:rPr lang="en">
                  <a:solidFill>
                    <a:schemeClr val="lt1"/>
                  </a:solidFill>
                  <a:latin typeface="Ubuntu Mono"/>
                  <a:ea typeface="Ubuntu Mono"/>
                  <a:cs typeface="Ubuntu Mono"/>
                  <a:sym typeface="Ubuntu Mono"/>
                </a:rPr>
                <a:t>&gt;   nf-core/mag -r 2.3.0 &lt;...&gt;</a:t>
              </a:r>
              <a:endParaRPr>
                <a:solidFill>
                  <a:schemeClr val="lt1"/>
                </a:solidFill>
                <a:latin typeface="Ubuntu Mono"/>
                <a:ea typeface="Ubuntu Mono"/>
                <a:cs typeface="Ubuntu Mono"/>
                <a:sym typeface="Ubuntu Mono"/>
              </a:endParaRPr>
            </a:p>
          </p:txBody>
        </p:sp>
        <p:sp>
          <p:nvSpPr>
            <p:cNvPr id="426" name="Google Shape;426;p46"/>
            <p:cNvSpPr/>
            <p:nvPr/>
          </p:nvSpPr>
          <p:spPr>
            <a:xfrm>
              <a:off x="1247612" y="1223650"/>
              <a:ext cx="80400" cy="825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6"/>
            <p:cNvSpPr/>
            <p:nvPr/>
          </p:nvSpPr>
          <p:spPr>
            <a:xfrm>
              <a:off x="1124645" y="1223650"/>
              <a:ext cx="80400" cy="825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6"/>
            <p:cNvSpPr/>
            <p:nvPr/>
          </p:nvSpPr>
          <p:spPr>
            <a:xfrm>
              <a:off x="1001677" y="1223650"/>
              <a:ext cx="80400" cy="825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9" name="Google Shape;429;p46"/>
          <p:cNvPicPr preferRelativeResize="0"/>
          <p:nvPr/>
        </p:nvPicPr>
        <p:blipFill>
          <a:blip r:embed="rId3">
            <a:alphaModFix/>
          </a:blip>
          <a:stretch>
            <a:fillRect/>
          </a:stretch>
        </p:blipFill>
        <p:spPr>
          <a:xfrm>
            <a:off x="4494900" y="840325"/>
            <a:ext cx="1591050" cy="2110225"/>
          </a:xfrm>
          <a:prstGeom prst="rect">
            <a:avLst/>
          </a:prstGeom>
          <a:noFill/>
          <a:ln>
            <a:noFill/>
          </a:ln>
        </p:spPr>
      </p:pic>
      <p:pic>
        <p:nvPicPr>
          <p:cNvPr id="430" name="Google Shape;430;p46"/>
          <p:cNvPicPr preferRelativeResize="0"/>
          <p:nvPr/>
        </p:nvPicPr>
        <p:blipFill>
          <a:blip r:embed="rId4">
            <a:alphaModFix/>
          </a:blip>
          <a:stretch>
            <a:fillRect/>
          </a:stretch>
        </p:blipFill>
        <p:spPr>
          <a:xfrm>
            <a:off x="437300" y="3351850"/>
            <a:ext cx="1801125" cy="724050"/>
          </a:xfrm>
          <a:prstGeom prst="rect">
            <a:avLst/>
          </a:prstGeom>
          <a:noFill/>
          <a:ln>
            <a:noFill/>
          </a:ln>
        </p:spPr>
      </p:pic>
      <p:pic>
        <p:nvPicPr>
          <p:cNvPr id="431" name="Google Shape;431;p46"/>
          <p:cNvPicPr preferRelativeResize="0"/>
          <p:nvPr/>
        </p:nvPicPr>
        <p:blipFill>
          <a:blip r:embed="rId5">
            <a:alphaModFix/>
          </a:blip>
          <a:stretch>
            <a:fillRect/>
          </a:stretch>
        </p:blipFill>
        <p:spPr>
          <a:xfrm>
            <a:off x="4662524" y="4121350"/>
            <a:ext cx="1125775" cy="851599"/>
          </a:xfrm>
          <a:prstGeom prst="rect">
            <a:avLst/>
          </a:prstGeom>
          <a:noFill/>
          <a:ln>
            <a:noFill/>
          </a:ln>
        </p:spPr>
      </p:pic>
      <p:pic>
        <p:nvPicPr>
          <p:cNvPr id="432" name="Google Shape;432;p46"/>
          <p:cNvPicPr preferRelativeResize="0"/>
          <p:nvPr/>
        </p:nvPicPr>
        <p:blipFill>
          <a:blip r:embed="rId6">
            <a:alphaModFix/>
          </a:blip>
          <a:stretch>
            <a:fillRect/>
          </a:stretch>
        </p:blipFill>
        <p:spPr>
          <a:xfrm>
            <a:off x="376125" y="4283868"/>
            <a:ext cx="1801124" cy="455556"/>
          </a:xfrm>
          <a:prstGeom prst="rect">
            <a:avLst/>
          </a:prstGeom>
          <a:noFill/>
          <a:ln>
            <a:noFill/>
          </a:ln>
        </p:spPr>
      </p:pic>
      <p:pic>
        <p:nvPicPr>
          <p:cNvPr id="433" name="Google Shape;433;p46"/>
          <p:cNvPicPr preferRelativeResize="0"/>
          <p:nvPr/>
        </p:nvPicPr>
        <p:blipFill>
          <a:blip r:embed="rId7">
            <a:alphaModFix/>
          </a:blip>
          <a:stretch>
            <a:fillRect/>
          </a:stretch>
        </p:blipFill>
        <p:spPr>
          <a:xfrm>
            <a:off x="6133548" y="4382802"/>
            <a:ext cx="2586601" cy="692350"/>
          </a:xfrm>
          <a:prstGeom prst="rect">
            <a:avLst/>
          </a:prstGeom>
          <a:noFill/>
          <a:ln>
            <a:noFill/>
          </a:ln>
        </p:spPr>
      </p:pic>
      <p:pic>
        <p:nvPicPr>
          <p:cNvPr id="434" name="Google Shape;434;p46"/>
          <p:cNvPicPr preferRelativeResize="0"/>
          <p:nvPr/>
        </p:nvPicPr>
        <p:blipFill>
          <a:blip r:embed="rId8">
            <a:alphaModFix/>
          </a:blip>
          <a:stretch>
            <a:fillRect/>
          </a:stretch>
        </p:blipFill>
        <p:spPr>
          <a:xfrm>
            <a:off x="2520325" y="3925826"/>
            <a:ext cx="823935" cy="1104324"/>
          </a:xfrm>
          <a:prstGeom prst="rect">
            <a:avLst/>
          </a:prstGeom>
          <a:noFill/>
          <a:ln>
            <a:noFill/>
          </a:ln>
        </p:spPr>
      </p:pic>
      <p:pic>
        <p:nvPicPr>
          <p:cNvPr id="435" name="Google Shape;435;p46"/>
          <p:cNvPicPr preferRelativeResize="0"/>
          <p:nvPr/>
        </p:nvPicPr>
        <p:blipFill>
          <a:blip r:embed="rId9">
            <a:alphaModFix/>
          </a:blip>
          <a:stretch>
            <a:fillRect/>
          </a:stretch>
        </p:blipFill>
        <p:spPr>
          <a:xfrm>
            <a:off x="3478723" y="3517037"/>
            <a:ext cx="1093273" cy="1104325"/>
          </a:xfrm>
          <a:prstGeom prst="rect">
            <a:avLst/>
          </a:prstGeom>
          <a:noFill/>
          <a:ln>
            <a:noFill/>
          </a:ln>
        </p:spPr>
      </p:pic>
      <p:pic>
        <p:nvPicPr>
          <p:cNvPr id="436" name="Google Shape;436;p46"/>
          <p:cNvPicPr preferRelativeResize="0"/>
          <p:nvPr/>
        </p:nvPicPr>
        <p:blipFill>
          <a:blip r:embed="rId10">
            <a:alphaModFix/>
          </a:blip>
          <a:stretch>
            <a:fillRect/>
          </a:stretch>
        </p:blipFill>
        <p:spPr>
          <a:xfrm>
            <a:off x="5442486" y="3452887"/>
            <a:ext cx="2034775" cy="623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For Users:</a:t>
            </a:r>
            <a:endParaRPr>
              <a:latin typeface="Inter Light"/>
              <a:ea typeface="Inter Light"/>
              <a:cs typeface="Inter Light"/>
              <a:sym typeface="Inter Light"/>
            </a:endParaRPr>
          </a:p>
          <a:p>
            <a:pPr indent="0" lvl="0" marL="0" rtl="0" algn="l">
              <a:spcBef>
                <a:spcPts val="0"/>
              </a:spcBef>
              <a:spcAft>
                <a:spcPts val="0"/>
              </a:spcAft>
              <a:buNone/>
            </a:pPr>
            <a:r>
              <a:rPr lang="en">
                <a:latin typeface="Inter Light"/>
                <a:ea typeface="Inter Light"/>
                <a:cs typeface="Inter Light"/>
                <a:sym typeface="Inter Light"/>
              </a:rPr>
              <a:t>Summary</a:t>
            </a:r>
            <a:endParaRPr>
              <a:latin typeface="Inter Light"/>
              <a:ea typeface="Inter Light"/>
              <a:cs typeface="Inter Light"/>
              <a:sym typeface="Inter Light"/>
            </a:endParaRPr>
          </a:p>
        </p:txBody>
      </p:sp>
      <p:sp>
        <p:nvSpPr>
          <p:cNvPr id="442" name="Google Shape;442;p4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47"/>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latin typeface="Inter Light"/>
                <a:ea typeface="Inter Light"/>
                <a:cs typeface="Inter Light"/>
                <a:sym typeface="Inter Light"/>
              </a:rPr>
              <a:t>To summarise,    nf-core provides:</a:t>
            </a:r>
            <a:endParaRPr sz="2100">
              <a:latin typeface="Inter Light"/>
              <a:ea typeface="Inter Light"/>
              <a:cs typeface="Inter Light"/>
              <a:sym typeface="Inter Light"/>
            </a:endParaRPr>
          </a:p>
          <a:p>
            <a:pPr indent="-361950" lvl="0" marL="457200" rtl="0" algn="l">
              <a:spcBef>
                <a:spcPts val="1200"/>
              </a:spcBef>
              <a:spcAft>
                <a:spcPts val="0"/>
              </a:spcAft>
              <a:buSzPts val="2100"/>
              <a:buFont typeface="Inter Light"/>
              <a:buChar char="●"/>
            </a:pPr>
            <a:r>
              <a:rPr lang="en" sz="2100">
                <a:latin typeface="Inter Light"/>
                <a:ea typeface="Inter Light"/>
                <a:cs typeface="Inter Light"/>
                <a:sym typeface="Inter Light"/>
              </a:rPr>
              <a:t>Ready-to-go pipelines for many types of biological analyses</a:t>
            </a:r>
            <a:endParaRPr sz="2100">
              <a:latin typeface="Inter Light"/>
              <a:ea typeface="Inter Light"/>
              <a:cs typeface="Inter Light"/>
              <a:sym typeface="Inter Light"/>
            </a:endParaRPr>
          </a:p>
          <a:p>
            <a:pPr indent="-336550" lvl="1" marL="914400" rtl="0" algn="l">
              <a:spcBef>
                <a:spcPts val="0"/>
              </a:spcBef>
              <a:spcAft>
                <a:spcPts val="0"/>
              </a:spcAft>
              <a:buSzPts val="1700"/>
              <a:buFont typeface="Inter Light"/>
              <a:buChar char="○"/>
            </a:pPr>
            <a:r>
              <a:rPr lang="en" sz="1700">
                <a:latin typeface="Inter Light"/>
                <a:ea typeface="Inter Light"/>
                <a:cs typeface="Inter Light"/>
                <a:sym typeface="Inter Light"/>
              </a:rPr>
              <a:t>Community agreement</a:t>
            </a:r>
            <a:endParaRPr sz="1700">
              <a:latin typeface="Inter Light"/>
              <a:ea typeface="Inter Light"/>
              <a:cs typeface="Inter Light"/>
              <a:sym typeface="Inter Light"/>
            </a:endParaRPr>
          </a:p>
          <a:p>
            <a:pPr indent="-361950" lvl="0" marL="457200" rtl="0" algn="l">
              <a:spcBef>
                <a:spcPts val="0"/>
              </a:spcBef>
              <a:spcAft>
                <a:spcPts val="0"/>
              </a:spcAft>
              <a:buSzPts val="2100"/>
              <a:buChar char="●"/>
            </a:pPr>
            <a:r>
              <a:rPr lang="en" sz="2100">
                <a:latin typeface="Inter Light"/>
                <a:ea typeface="Inter Light"/>
                <a:cs typeface="Inter Light"/>
                <a:sym typeface="Inter Light"/>
              </a:rPr>
              <a:t>Extremely </a:t>
            </a:r>
            <a:r>
              <a:rPr b="1" lang="en" sz="2100">
                <a:solidFill>
                  <a:schemeClr val="accent1"/>
                </a:solidFill>
                <a:latin typeface="Inter"/>
                <a:ea typeface="Inter"/>
                <a:cs typeface="Inter"/>
                <a:sym typeface="Inter"/>
              </a:rPr>
              <a:t>scalable</a:t>
            </a:r>
            <a:r>
              <a:rPr lang="en" sz="2100">
                <a:latin typeface="Inter Light"/>
                <a:ea typeface="Inter Light"/>
                <a:cs typeface="Inter Light"/>
                <a:sym typeface="Inter Light"/>
              </a:rPr>
              <a:t> analyses and </a:t>
            </a:r>
            <a:r>
              <a:rPr b="1" lang="en" sz="2100">
                <a:solidFill>
                  <a:schemeClr val="accent1"/>
                </a:solidFill>
                <a:latin typeface="Inter"/>
                <a:ea typeface="Inter"/>
                <a:cs typeface="Inter"/>
                <a:sym typeface="Inter"/>
              </a:rPr>
              <a:t>portable</a:t>
            </a:r>
            <a:endParaRPr b="1" sz="2100">
              <a:solidFill>
                <a:schemeClr val="accent1"/>
              </a:solidFill>
              <a:latin typeface="Inter"/>
              <a:ea typeface="Inter"/>
              <a:cs typeface="Inter"/>
              <a:sym typeface="Inter"/>
            </a:endParaRPr>
          </a:p>
          <a:p>
            <a:pPr indent="-361950" lvl="0" marL="457200" rtl="0" algn="l">
              <a:spcBef>
                <a:spcPts val="0"/>
              </a:spcBef>
              <a:spcAft>
                <a:spcPts val="0"/>
              </a:spcAft>
              <a:buSzPts val="2100"/>
              <a:buChar char="●"/>
            </a:pPr>
            <a:r>
              <a:rPr b="1" lang="en" sz="2100">
                <a:solidFill>
                  <a:schemeClr val="accent1"/>
                </a:solidFill>
                <a:latin typeface="Inter"/>
                <a:ea typeface="Inter"/>
                <a:cs typeface="Inter"/>
                <a:sym typeface="Inter"/>
              </a:rPr>
              <a:t>Efficient</a:t>
            </a:r>
            <a:r>
              <a:rPr lang="en" sz="2100">
                <a:latin typeface="Inter Light"/>
                <a:ea typeface="Inter Light"/>
                <a:cs typeface="Inter Light"/>
                <a:sym typeface="Inter Light"/>
              </a:rPr>
              <a:t> and </a:t>
            </a:r>
            <a:r>
              <a:rPr b="1" lang="en" sz="2100">
                <a:solidFill>
                  <a:schemeClr val="accent1"/>
                </a:solidFill>
                <a:latin typeface="Inter"/>
                <a:ea typeface="Inter"/>
                <a:cs typeface="Inter"/>
                <a:sym typeface="Inter"/>
              </a:rPr>
              <a:t>fault tolerant</a:t>
            </a:r>
            <a:endParaRPr b="1" sz="2100">
              <a:solidFill>
                <a:schemeClr val="accent1"/>
              </a:solidFill>
              <a:latin typeface="Inter"/>
              <a:ea typeface="Inter"/>
              <a:cs typeface="Inter"/>
              <a:sym typeface="Inter"/>
            </a:endParaRPr>
          </a:p>
          <a:p>
            <a:pPr indent="-361950" lvl="0" marL="457200" rtl="0" algn="l">
              <a:spcBef>
                <a:spcPts val="0"/>
              </a:spcBef>
              <a:spcAft>
                <a:spcPts val="0"/>
              </a:spcAft>
              <a:buSzPts val="2100"/>
              <a:buChar char="●"/>
            </a:pPr>
            <a:r>
              <a:rPr lang="en" sz="2100">
                <a:latin typeface="Inter Light"/>
                <a:ea typeface="Inter Light"/>
                <a:cs typeface="Inter Light"/>
                <a:sym typeface="Inter Light"/>
              </a:rPr>
              <a:t>Well </a:t>
            </a:r>
            <a:r>
              <a:rPr b="1" lang="en" sz="2100">
                <a:solidFill>
                  <a:schemeClr val="accent1"/>
                </a:solidFill>
                <a:latin typeface="Inter"/>
                <a:ea typeface="Inter"/>
                <a:cs typeface="Inter"/>
                <a:sym typeface="Inter"/>
              </a:rPr>
              <a:t>documented</a:t>
            </a:r>
            <a:r>
              <a:rPr lang="en" sz="2100">
                <a:latin typeface="Inter Light"/>
                <a:ea typeface="Inter Light"/>
                <a:cs typeface="Inter Light"/>
                <a:sym typeface="Inter Light"/>
              </a:rPr>
              <a:t> and supported</a:t>
            </a:r>
            <a:endParaRPr sz="2100">
              <a:latin typeface="Inter Light"/>
              <a:ea typeface="Inter Light"/>
              <a:cs typeface="Inter Light"/>
              <a:sym typeface="Inter Light"/>
            </a:endParaRPr>
          </a:p>
        </p:txBody>
      </p:sp>
      <p:pic>
        <p:nvPicPr>
          <p:cNvPr id="444" name="Google Shape;444;p47"/>
          <p:cNvPicPr preferRelativeResize="0"/>
          <p:nvPr/>
        </p:nvPicPr>
        <p:blipFill>
          <a:blip r:embed="rId3">
            <a:alphaModFix/>
          </a:blip>
          <a:stretch>
            <a:fillRect/>
          </a:stretch>
        </p:blipFill>
        <p:spPr>
          <a:xfrm>
            <a:off x="2191496" y="1258747"/>
            <a:ext cx="258975" cy="259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8"/>
          <p:cNvSpPr txBox="1"/>
          <p:nvPr>
            <p:ph type="title"/>
          </p:nvPr>
        </p:nvSpPr>
        <p:spPr>
          <a:xfrm>
            <a:off x="0" y="0"/>
            <a:ext cx="6081300" cy="11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Selection of relevant nf-core pipelines for metagenomics</a:t>
            </a:r>
            <a:br>
              <a:rPr lang="en"/>
            </a:br>
            <a:endParaRPr/>
          </a:p>
        </p:txBody>
      </p:sp>
      <p:sp>
        <p:nvSpPr>
          <p:cNvPr id="450" name="Google Shape;450;p48"/>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1" name="Google Shape;451;p48"/>
          <p:cNvPicPr preferRelativeResize="0"/>
          <p:nvPr/>
        </p:nvPicPr>
        <p:blipFill>
          <a:blip r:embed="rId3">
            <a:alphaModFix/>
          </a:blip>
          <a:stretch>
            <a:fillRect/>
          </a:stretch>
        </p:blipFill>
        <p:spPr>
          <a:xfrm>
            <a:off x="3225402" y="1594362"/>
            <a:ext cx="2693192" cy="898176"/>
          </a:xfrm>
          <a:prstGeom prst="rect">
            <a:avLst/>
          </a:prstGeom>
          <a:noFill/>
          <a:ln>
            <a:noFill/>
          </a:ln>
        </p:spPr>
      </p:pic>
      <p:pic>
        <p:nvPicPr>
          <p:cNvPr id="452" name="Google Shape;452;p48"/>
          <p:cNvPicPr preferRelativeResize="0"/>
          <p:nvPr/>
        </p:nvPicPr>
        <p:blipFill>
          <a:blip r:embed="rId4">
            <a:alphaModFix/>
          </a:blip>
          <a:stretch>
            <a:fillRect/>
          </a:stretch>
        </p:blipFill>
        <p:spPr>
          <a:xfrm>
            <a:off x="728750" y="1602687"/>
            <a:ext cx="1995300" cy="861900"/>
          </a:xfrm>
          <a:prstGeom prst="rect">
            <a:avLst/>
          </a:prstGeom>
          <a:noFill/>
          <a:ln>
            <a:noFill/>
          </a:ln>
        </p:spPr>
      </p:pic>
      <p:pic>
        <p:nvPicPr>
          <p:cNvPr id="453" name="Google Shape;453;p48"/>
          <p:cNvPicPr preferRelativeResize="0"/>
          <p:nvPr/>
        </p:nvPicPr>
        <p:blipFill>
          <a:blip r:embed="rId5">
            <a:alphaModFix/>
          </a:blip>
          <a:stretch>
            <a:fillRect/>
          </a:stretch>
        </p:blipFill>
        <p:spPr>
          <a:xfrm>
            <a:off x="3346150" y="3279327"/>
            <a:ext cx="2178801" cy="946835"/>
          </a:xfrm>
          <a:prstGeom prst="rect">
            <a:avLst/>
          </a:prstGeom>
          <a:noFill/>
          <a:ln>
            <a:noFill/>
          </a:ln>
        </p:spPr>
      </p:pic>
      <p:pic>
        <p:nvPicPr>
          <p:cNvPr id="454" name="Google Shape;454;p48"/>
          <p:cNvPicPr preferRelativeResize="0"/>
          <p:nvPr/>
        </p:nvPicPr>
        <p:blipFill>
          <a:blip r:embed="rId6">
            <a:alphaModFix/>
          </a:blip>
          <a:stretch>
            <a:fillRect/>
          </a:stretch>
        </p:blipFill>
        <p:spPr>
          <a:xfrm>
            <a:off x="728750" y="2491131"/>
            <a:ext cx="1995300" cy="832048"/>
          </a:xfrm>
          <a:prstGeom prst="rect">
            <a:avLst/>
          </a:prstGeom>
          <a:noFill/>
          <a:ln>
            <a:noFill/>
          </a:ln>
        </p:spPr>
      </p:pic>
      <p:pic>
        <p:nvPicPr>
          <p:cNvPr id="455" name="Google Shape;455;p48"/>
          <p:cNvPicPr preferRelativeResize="0"/>
          <p:nvPr/>
        </p:nvPicPr>
        <p:blipFill>
          <a:blip r:embed="rId7">
            <a:alphaModFix/>
          </a:blip>
          <a:stretch>
            <a:fillRect/>
          </a:stretch>
        </p:blipFill>
        <p:spPr>
          <a:xfrm>
            <a:off x="6375846" y="1888788"/>
            <a:ext cx="2066826" cy="898175"/>
          </a:xfrm>
          <a:prstGeom prst="rect">
            <a:avLst/>
          </a:prstGeom>
          <a:noFill/>
          <a:ln>
            <a:noFill/>
          </a:ln>
        </p:spPr>
      </p:pic>
      <p:pic>
        <p:nvPicPr>
          <p:cNvPr id="456" name="Google Shape;456;p48"/>
          <p:cNvPicPr preferRelativeResize="0"/>
          <p:nvPr/>
        </p:nvPicPr>
        <p:blipFill>
          <a:blip r:embed="rId8">
            <a:alphaModFix/>
          </a:blip>
          <a:stretch>
            <a:fillRect/>
          </a:stretch>
        </p:blipFill>
        <p:spPr>
          <a:xfrm>
            <a:off x="2351279" y="4200863"/>
            <a:ext cx="3992253" cy="892800"/>
          </a:xfrm>
          <a:prstGeom prst="rect">
            <a:avLst/>
          </a:prstGeom>
          <a:noFill/>
          <a:ln>
            <a:noFill/>
          </a:ln>
        </p:spPr>
      </p:pic>
      <p:pic>
        <p:nvPicPr>
          <p:cNvPr id="457" name="Google Shape;457;p48"/>
          <p:cNvPicPr preferRelativeResize="0"/>
          <p:nvPr/>
        </p:nvPicPr>
        <p:blipFill>
          <a:blip r:embed="rId9">
            <a:alphaModFix/>
          </a:blip>
          <a:stretch>
            <a:fillRect/>
          </a:stretch>
        </p:blipFill>
        <p:spPr>
          <a:xfrm>
            <a:off x="355963" y="4221437"/>
            <a:ext cx="2066826" cy="898184"/>
          </a:xfrm>
          <a:prstGeom prst="rect">
            <a:avLst/>
          </a:prstGeom>
          <a:noFill/>
          <a:ln>
            <a:noFill/>
          </a:ln>
        </p:spPr>
      </p:pic>
      <p:pic>
        <p:nvPicPr>
          <p:cNvPr id="458" name="Google Shape;458;p48"/>
          <p:cNvPicPr preferRelativeResize="0"/>
          <p:nvPr/>
        </p:nvPicPr>
        <p:blipFill>
          <a:blip r:embed="rId10">
            <a:alphaModFix/>
          </a:blip>
          <a:stretch>
            <a:fillRect/>
          </a:stretch>
        </p:blipFill>
        <p:spPr>
          <a:xfrm>
            <a:off x="728750" y="3349723"/>
            <a:ext cx="1995300" cy="867116"/>
          </a:xfrm>
          <a:prstGeom prst="rect">
            <a:avLst/>
          </a:prstGeom>
          <a:noFill/>
          <a:ln>
            <a:noFill/>
          </a:ln>
        </p:spPr>
      </p:pic>
      <p:pic>
        <p:nvPicPr>
          <p:cNvPr id="459" name="Google Shape;459;p48"/>
          <p:cNvPicPr preferRelativeResize="0"/>
          <p:nvPr/>
        </p:nvPicPr>
        <p:blipFill>
          <a:blip r:embed="rId11">
            <a:alphaModFix/>
          </a:blip>
          <a:stretch>
            <a:fillRect/>
          </a:stretch>
        </p:blipFill>
        <p:spPr>
          <a:xfrm>
            <a:off x="6375846" y="3620277"/>
            <a:ext cx="2066826" cy="898179"/>
          </a:xfrm>
          <a:prstGeom prst="rect">
            <a:avLst/>
          </a:prstGeom>
          <a:noFill/>
          <a:ln>
            <a:noFill/>
          </a:ln>
        </p:spPr>
      </p:pic>
      <p:pic>
        <p:nvPicPr>
          <p:cNvPr id="460" name="Google Shape;460;p48"/>
          <p:cNvPicPr preferRelativeResize="0"/>
          <p:nvPr/>
        </p:nvPicPr>
        <p:blipFill>
          <a:blip r:embed="rId12">
            <a:alphaModFix/>
          </a:blip>
          <a:stretch>
            <a:fillRect/>
          </a:stretch>
        </p:blipFill>
        <p:spPr>
          <a:xfrm>
            <a:off x="6375847" y="2755808"/>
            <a:ext cx="2066824" cy="895622"/>
          </a:xfrm>
          <a:prstGeom prst="rect">
            <a:avLst/>
          </a:prstGeom>
          <a:noFill/>
          <a:ln>
            <a:noFill/>
          </a:ln>
        </p:spPr>
      </p:pic>
      <p:pic>
        <p:nvPicPr>
          <p:cNvPr id="461" name="Google Shape;461;p48"/>
          <p:cNvPicPr preferRelativeResize="0"/>
          <p:nvPr/>
        </p:nvPicPr>
        <p:blipFill>
          <a:blip r:embed="rId13">
            <a:alphaModFix/>
          </a:blip>
          <a:stretch>
            <a:fillRect/>
          </a:stretch>
        </p:blipFill>
        <p:spPr>
          <a:xfrm>
            <a:off x="3402948" y="2520918"/>
            <a:ext cx="1995299" cy="726838"/>
          </a:xfrm>
          <a:prstGeom prst="rect">
            <a:avLst/>
          </a:prstGeom>
          <a:noFill/>
          <a:ln>
            <a:noFill/>
          </a:ln>
        </p:spPr>
      </p:pic>
      <p:sp>
        <p:nvSpPr>
          <p:cNvPr id="462" name="Google Shape;462;p48"/>
          <p:cNvSpPr txBox="1"/>
          <p:nvPr/>
        </p:nvSpPr>
        <p:spPr>
          <a:xfrm>
            <a:off x="309950" y="952200"/>
            <a:ext cx="2832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Ancient or modern with ancient metagenomics</a:t>
            </a:r>
            <a:endParaRPr b="1">
              <a:solidFill>
                <a:schemeClr val="accent1"/>
              </a:solidFill>
              <a:latin typeface="Inter"/>
              <a:ea typeface="Inter"/>
              <a:cs typeface="Inter"/>
              <a:sym typeface="Inter"/>
            </a:endParaRPr>
          </a:p>
        </p:txBody>
      </p:sp>
      <p:sp>
        <p:nvSpPr>
          <p:cNvPr id="463" name="Google Shape;463;p48"/>
          <p:cNvSpPr txBox="1"/>
          <p:nvPr/>
        </p:nvSpPr>
        <p:spPr>
          <a:xfrm>
            <a:off x="3148080" y="1167600"/>
            <a:ext cx="283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Modern metagenomics</a:t>
            </a:r>
            <a:endParaRPr b="1">
              <a:solidFill>
                <a:schemeClr val="accent1"/>
              </a:solidFill>
              <a:latin typeface="Inter"/>
              <a:ea typeface="Inter"/>
              <a:cs typeface="Inter"/>
              <a:sym typeface="Inter"/>
            </a:endParaRPr>
          </a:p>
        </p:txBody>
      </p:sp>
      <p:sp>
        <p:nvSpPr>
          <p:cNvPr id="464" name="Google Shape;464;p48"/>
          <p:cNvSpPr txBox="1"/>
          <p:nvPr/>
        </p:nvSpPr>
        <p:spPr>
          <a:xfrm>
            <a:off x="6419950" y="996750"/>
            <a:ext cx="24888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Microbial metagenomics</a:t>
            </a:r>
            <a:endParaRPr b="1">
              <a:solidFill>
                <a:schemeClr val="accent1"/>
              </a:solidFill>
              <a:latin typeface="Inter"/>
              <a:ea typeface="Inter"/>
              <a:cs typeface="Inter"/>
              <a:sym typeface="Inter"/>
            </a:endParaRPr>
          </a:p>
          <a:p>
            <a:pPr indent="0" lvl="0" marL="0" rtl="0" algn="ctr">
              <a:spcBef>
                <a:spcPts val="0"/>
              </a:spcBef>
              <a:spcAft>
                <a:spcPts val="0"/>
              </a:spcAft>
              <a:buNone/>
            </a:pPr>
            <a:r>
              <a:rPr b="1" lang="en">
                <a:solidFill>
                  <a:schemeClr val="accent1"/>
                </a:solidFill>
                <a:latin typeface="Inter"/>
                <a:ea typeface="Inter"/>
                <a:cs typeface="Inter"/>
                <a:sym typeface="Inter"/>
              </a:rPr>
              <a:t>related</a:t>
            </a:r>
            <a:endParaRPr b="1">
              <a:solidFill>
                <a:schemeClr val="accent1"/>
              </a:solidFill>
              <a:latin typeface="Inter"/>
              <a:ea typeface="Inter"/>
              <a:cs typeface="Inter"/>
              <a:sym typeface="Inter"/>
            </a:endParaRPr>
          </a:p>
        </p:txBody>
      </p:sp>
      <p:sp>
        <p:nvSpPr>
          <p:cNvPr id="465" name="Google Shape;465;p48"/>
          <p:cNvSpPr txBox="1"/>
          <p:nvPr/>
        </p:nvSpPr>
        <p:spPr>
          <a:xfrm>
            <a:off x="6343542" y="4560925"/>
            <a:ext cx="2099100" cy="615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Inter"/>
                <a:ea typeface="Inter"/>
                <a:cs typeface="Inter"/>
                <a:sym typeface="Inter"/>
              </a:rPr>
              <a:t>General  utility</a:t>
            </a:r>
            <a:endParaRPr b="1">
              <a:solidFill>
                <a:schemeClr val="accent1"/>
              </a:solidFill>
              <a:latin typeface="Inter"/>
              <a:ea typeface="Inter"/>
              <a:cs typeface="Inter"/>
              <a:sym typeface="Inter"/>
            </a:endParaRPr>
          </a:p>
        </p:txBody>
      </p:sp>
      <p:cxnSp>
        <p:nvCxnSpPr>
          <p:cNvPr id="466" name="Google Shape;466;p48"/>
          <p:cNvCxnSpPr/>
          <p:nvPr/>
        </p:nvCxnSpPr>
        <p:spPr>
          <a:xfrm>
            <a:off x="340800" y="4256025"/>
            <a:ext cx="5120700" cy="0"/>
          </a:xfrm>
          <a:prstGeom prst="straightConnector1">
            <a:avLst/>
          </a:prstGeom>
          <a:noFill/>
          <a:ln cap="flat" cmpd="sng" w="19050">
            <a:solidFill>
              <a:schemeClr val="accent1"/>
            </a:solidFill>
            <a:prstDash val="solid"/>
            <a:round/>
            <a:headEnd len="med" w="med" type="none"/>
            <a:tailEnd len="med" w="med" type="none"/>
          </a:ln>
        </p:spPr>
      </p:cxnSp>
      <p:cxnSp>
        <p:nvCxnSpPr>
          <p:cNvPr id="467" name="Google Shape;467;p48"/>
          <p:cNvCxnSpPr/>
          <p:nvPr/>
        </p:nvCxnSpPr>
        <p:spPr>
          <a:xfrm>
            <a:off x="2892450" y="1573275"/>
            <a:ext cx="285300" cy="2685000"/>
          </a:xfrm>
          <a:prstGeom prst="straightConnector1">
            <a:avLst/>
          </a:prstGeom>
          <a:noFill/>
          <a:ln cap="flat" cmpd="sng" w="19050">
            <a:solidFill>
              <a:schemeClr val="accent1"/>
            </a:solidFill>
            <a:prstDash val="solid"/>
            <a:round/>
            <a:headEnd len="med" w="med" type="none"/>
            <a:tailEnd len="med" w="med" type="none"/>
          </a:ln>
        </p:spPr>
      </p:cxnSp>
      <p:cxnSp>
        <p:nvCxnSpPr>
          <p:cNvPr id="468" name="Google Shape;468;p48"/>
          <p:cNvCxnSpPr/>
          <p:nvPr/>
        </p:nvCxnSpPr>
        <p:spPr>
          <a:xfrm flipH="1">
            <a:off x="5447400" y="1555800"/>
            <a:ext cx="879300" cy="2700300"/>
          </a:xfrm>
          <a:prstGeom prst="straightConnector1">
            <a:avLst/>
          </a:prstGeom>
          <a:noFill/>
          <a:ln cap="flat" cmpd="sng" w="19050">
            <a:solidFill>
              <a:schemeClr val="accent1"/>
            </a:solidFill>
            <a:prstDash val="solid"/>
            <a:round/>
            <a:headEnd len="med" w="med" type="none"/>
            <a:tailEnd len="med" w="med" type="none"/>
          </a:ln>
        </p:spPr>
      </p:cxnSp>
      <p:cxnSp>
        <p:nvCxnSpPr>
          <p:cNvPr id="469" name="Google Shape;469;p48"/>
          <p:cNvCxnSpPr/>
          <p:nvPr/>
        </p:nvCxnSpPr>
        <p:spPr>
          <a:xfrm rot="10800000">
            <a:off x="5448175" y="4257750"/>
            <a:ext cx="3369000" cy="8022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49"/>
          <p:cNvPicPr preferRelativeResize="0"/>
          <p:nvPr/>
        </p:nvPicPr>
        <p:blipFill>
          <a:blip r:embed="rId3">
            <a:alphaModFix/>
          </a:blip>
          <a:stretch>
            <a:fillRect/>
          </a:stretch>
        </p:blipFill>
        <p:spPr>
          <a:xfrm>
            <a:off x="1676400" y="1876703"/>
            <a:ext cx="5791201" cy="1763225"/>
          </a:xfrm>
          <a:prstGeom prst="rect">
            <a:avLst/>
          </a:prstGeom>
          <a:noFill/>
          <a:ln>
            <a:noFill/>
          </a:ln>
        </p:spPr>
      </p:pic>
      <p:sp>
        <p:nvSpPr>
          <p:cNvPr id="475" name="Google Shape;47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Any    Nextflow pipeline on a web-based Git repository (GitHub, GitLab, etc.) can be downloaded with the </a:t>
            </a:r>
            <a:r>
              <a:rPr b="1" lang="en">
                <a:solidFill>
                  <a:schemeClr val="accent1"/>
                </a:solidFill>
                <a:latin typeface="Inter"/>
                <a:ea typeface="Inter"/>
                <a:cs typeface="Inter"/>
                <a:sym typeface="Inter"/>
              </a:rPr>
              <a:t>pull</a:t>
            </a:r>
            <a:r>
              <a:rPr lang="en"/>
              <a:t> command</a:t>
            </a:r>
            <a:endParaRPr/>
          </a:p>
        </p:txBody>
      </p:sp>
      <p:sp>
        <p:nvSpPr>
          <p:cNvPr id="476" name="Google Shape;476;p49"/>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Installing nf-core </a:t>
            </a:r>
            <a:br>
              <a:rPr lang="en"/>
            </a:br>
            <a:r>
              <a:rPr lang="en"/>
              <a:t>pipelines</a:t>
            </a:r>
            <a:endParaRPr/>
          </a:p>
        </p:txBody>
      </p:sp>
      <p:sp>
        <p:nvSpPr>
          <p:cNvPr id="477" name="Google Shape;477;p49"/>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78" name="Google Shape;478;p49"/>
          <p:cNvGrpSpPr/>
          <p:nvPr/>
        </p:nvGrpSpPr>
        <p:grpSpPr>
          <a:xfrm>
            <a:off x="1391625" y="3141925"/>
            <a:ext cx="6891250" cy="1597500"/>
            <a:chOff x="1391625" y="3141925"/>
            <a:chExt cx="6891250" cy="1597500"/>
          </a:xfrm>
        </p:grpSpPr>
        <p:sp>
          <p:nvSpPr>
            <p:cNvPr id="479" name="Google Shape;479;p49"/>
            <p:cNvSpPr/>
            <p:nvPr/>
          </p:nvSpPr>
          <p:spPr>
            <a:xfrm>
              <a:off x="5883625" y="3141925"/>
              <a:ext cx="11118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480" name="Google Shape;480;p49"/>
            <p:cNvSpPr/>
            <p:nvPr/>
          </p:nvSpPr>
          <p:spPr>
            <a:xfrm>
              <a:off x="6276175" y="3825025"/>
              <a:ext cx="2006700" cy="9144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Specify the </a:t>
              </a:r>
              <a:r>
                <a:rPr b="1" lang="en">
                  <a:solidFill>
                    <a:schemeClr val="accent1"/>
                  </a:solidFill>
                  <a:latin typeface="Inter"/>
                  <a:ea typeface="Inter"/>
                  <a:cs typeface="Inter"/>
                  <a:sym typeface="Inter"/>
                </a:rPr>
                <a:t>revision</a:t>
              </a:r>
              <a:r>
                <a:rPr lang="en">
                  <a:latin typeface="Inter Light"/>
                  <a:ea typeface="Inter Light"/>
                  <a:cs typeface="Inter Light"/>
                  <a:sym typeface="Inter Light"/>
                </a:rPr>
                <a:t> (version) of the pipeline</a:t>
              </a:r>
              <a:endParaRPr>
                <a:latin typeface="Inter Light"/>
                <a:ea typeface="Inter Light"/>
                <a:cs typeface="Inter Light"/>
                <a:sym typeface="Inter Light"/>
              </a:endParaRPr>
            </a:p>
          </p:txBody>
        </p:sp>
        <p:cxnSp>
          <p:nvCxnSpPr>
            <p:cNvPr id="481" name="Google Shape;481;p49"/>
            <p:cNvCxnSpPr>
              <a:stCxn id="480" idx="0"/>
              <a:endCxn id="479" idx="2"/>
            </p:cNvCxnSpPr>
            <p:nvPr/>
          </p:nvCxnSpPr>
          <p:spPr>
            <a:xfrm flipH="1" rot="5400000">
              <a:off x="6530725" y="3076225"/>
              <a:ext cx="657600" cy="840000"/>
            </a:xfrm>
            <a:prstGeom prst="bentConnector3">
              <a:avLst>
                <a:gd fmla="val 74707" name="adj1"/>
              </a:avLst>
            </a:prstGeom>
            <a:noFill/>
            <a:ln cap="flat" cmpd="sng" w="9525">
              <a:solidFill>
                <a:srgbClr val="CCCCCC"/>
              </a:solidFill>
              <a:prstDash val="solid"/>
              <a:round/>
              <a:headEnd len="med" w="med" type="none"/>
              <a:tailEnd len="med" w="med" type="triangle"/>
            </a:ln>
          </p:spPr>
        </p:cxnSp>
        <p:sp>
          <p:nvSpPr>
            <p:cNvPr id="482" name="Google Shape;482;p49"/>
            <p:cNvSpPr/>
            <p:nvPr/>
          </p:nvSpPr>
          <p:spPr>
            <a:xfrm>
              <a:off x="3976500" y="3141925"/>
              <a:ext cx="17796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483" name="Google Shape;483;p49"/>
            <p:cNvSpPr/>
            <p:nvPr/>
          </p:nvSpPr>
          <p:spPr>
            <a:xfrm>
              <a:off x="1391625" y="3825025"/>
              <a:ext cx="2006700" cy="9144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Specify the </a:t>
              </a:r>
              <a:r>
                <a:rPr b="1" lang="en">
                  <a:solidFill>
                    <a:schemeClr val="accent1"/>
                  </a:solidFill>
                  <a:latin typeface="Inter"/>
                  <a:ea typeface="Inter"/>
                  <a:cs typeface="Inter"/>
                  <a:sym typeface="Inter"/>
                </a:rPr>
                <a:t>user/pipeline name</a:t>
              </a:r>
              <a:r>
                <a:rPr lang="en">
                  <a:latin typeface="Inter Light"/>
                  <a:ea typeface="Inter Light"/>
                  <a:cs typeface="Inter Light"/>
                  <a:sym typeface="Inter Light"/>
                </a:rPr>
                <a:t> (on GitHub/GitLab etc.)</a:t>
              </a:r>
              <a:endParaRPr>
                <a:latin typeface="Inter Light"/>
                <a:ea typeface="Inter Light"/>
                <a:cs typeface="Inter Light"/>
                <a:sym typeface="Inter Light"/>
              </a:endParaRPr>
            </a:p>
          </p:txBody>
        </p:sp>
        <p:cxnSp>
          <p:nvCxnSpPr>
            <p:cNvPr id="484" name="Google Shape;484;p49"/>
            <p:cNvCxnSpPr>
              <a:stCxn id="483" idx="0"/>
              <a:endCxn id="482" idx="2"/>
            </p:cNvCxnSpPr>
            <p:nvPr/>
          </p:nvCxnSpPr>
          <p:spPr>
            <a:xfrm rot="-5400000">
              <a:off x="3301875" y="2260525"/>
              <a:ext cx="657600" cy="2471400"/>
            </a:xfrm>
            <a:prstGeom prst="bentConnector3">
              <a:avLst>
                <a:gd fmla="val 73259" name="adj1"/>
              </a:avLst>
            </a:prstGeom>
            <a:noFill/>
            <a:ln cap="flat" cmpd="sng" w="9525">
              <a:solidFill>
                <a:srgbClr val="CCCCCC"/>
              </a:solidFill>
              <a:prstDash val="solid"/>
              <a:round/>
              <a:headEnd len="med" w="med" type="none"/>
              <a:tailEnd len="med" w="med" type="triangle"/>
            </a:ln>
          </p:spPr>
        </p:cxnSp>
      </p:grpSp>
      <p:pic>
        <p:nvPicPr>
          <p:cNvPr id="485" name="Google Shape;485;p49"/>
          <p:cNvPicPr preferRelativeResize="0"/>
          <p:nvPr/>
        </p:nvPicPr>
        <p:blipFill>
          <a:blip r:embed="rId4">
            <a:alphaModFix/>
          </a:blip>
          <a:stretch>
            <a:fillRect/>
          </a:stretch>
        </p:blipFill>
        <p:spPr>
          <a:xfrm>
            <a:off x="855075" y="1289550"/>
            <a:ext cx="183150" cy="18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0"/>
          <p:cNvSpPr txBox="1"/>
          <p:nvPr>
            <p:ph type="title"/>
          </p:nvPr>
        </p:nvSpPr>
        <p:spPr>
          <a:xfrm>
            <a:off x="0" y="0"/>
            <a:ext cx="9144000" cy="101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Running and monitoring nf-core pipelines</a:t>
            </a:r>
            <a:endParaRPr/>
          </a:p>
        </p:txBody>
      </p:sp>
      <p:sp>
        <p:nvSpPr>
          <p:cNvPr id="491" name="Google Shape;491;p5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300">
                <a:latin typeface="Open Sans Light"/>
                <a:ea typeface="Open Sans Light"/>
                <a:cs typeface="Open Sans Light"/>
                <a:sym typeface="Open Sans Light"/>
              </a:rPr>
              <a:t>‹#›</a:t>
            </a:fld>
            <a:endParaRPr sz="1300">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0" y="0"/>
            <a:ext cx="4494900" cy="1143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nf-core in numbers</a:t>
            </a:r>
            <a:endParaRPr/>
          </a:p>
        </p:txBody>
      </p:sp>
      <p:pic>
        <p:nvPicPr>
          <p:cNvPr id="144" name="Google Shape;144;p24"/>
          <p:cNvPicPr preferRelativeResize="0"/>
          <p:nvPr/>
        </p:nvPicPr>
        <p:blipFill>
          <a:blip r:embed="rId3">
            <a:alphaModFix/>
          </a:blip>
          <a:stretch>
            <a:fillRect/>
          </a:stretch>
        </p:blipFill>
        <p:spPr>
          <a:xfrm>
            <a:off x="344618" y="3022600"/>
            <a:ext cx="4017376" cy="1972899"/>
          </a:xfrm>
          <a:prstGeom prst="rect">
            <a:avLst/>
          </a:prstGeom>
          <a:noFill/>
          <a:ln>
            <a:noFill/>
          </a:ln>
        </p:spPr>
      </p:pic>
      <p:pic>
        <p:nvPicPr>
          <p:cNvPr id="145" name="Google Shape;145;p24"/>
          <p:cNvPicPr preferRelativeResize="0"/>
          <p:nvPr/>
        </p:nvPicPr>
        <p:blipFill>
          <a:blip r:embed="rId4">
            <a:alphaModFix/>
          </a:blip>
          <a:stretch>
            <a:fillRect/>
          </a:stretch>
        </p:blipFill>
        <p:spPr>
          <a:xfrm>
            <a:off x="4653580" y="3022600"/>
            <a:ext cx="4145802" cy="1972904"/>
          </a:xfrm>
          <a:prstGeom prst="rect">
            <a:avLst/>
          </a:prstGeom>
          <a:noFill/>
          <a:ln>
            <a:noFill/>
          </a:ln>
        </p:spPr>
      </p:pic>
      <p:sp>
        <p:nvSpPr>
          <p:cNvPr id="146" name="Google Shape;146;p24"/>
          <p:cNvSpPr/>
          <p:nvPr/>
        </p:nvSpPr>
        <p:spPr>
          <a:xfrm>
            <a:off x="5368415" y="1397250"/>
            <a:ext cx="2183602" cy="743118"/>
          </a:xfrm>
          <a:prstGeom prst="rect">
            <a:avLst/>
          </a:prstGeom>
        </p:spPr>
        <p:txBody>
          <a:bodyPr>
            <a:prstTxWarp prst="textPlain"/>
          </a:bodyPr>
          <a:lstStyle/>
          <a:p>
            <a:pPr lvl="0" algn="ctr"/>
            <a:r>
              <a:rPr b="0" i="0">
                <a:ln>
                  <a:noFill/>
                </a:ln>
                <a:solidFill>
                  <a:schemeClr val="lt2"/>
                </a:solidFill>
                <a:latin typeface="Maven Pro;800"/>
              </a:rPr>
              <a:t>1.7K</a:t>
            </a:r>
          </a:p>
        </p:txBody>
      </p:sp>
      <p:sp>
        <p:nvSpPr>
          <p:cNvPr id="147" name="Google Shape;147;p24"/>
          <p:cNvSpPr/>
          <p:nvPr/>
        </p:nvSpPr>
        <p:spPr>
          <a:xfrm>
            <a:off x="1174529" y="1435313"/>
            <a:ext cx="2411989" cy="743118"/>
          </a:xfrm>
          <a:prstGeom prst="rect">
            <a:avLst/>
          </a:prstGeom>
        </p:spPr>
        <p:txBody>
          <a:bodyPr>
            <a:prstTxWarp prst="textPlain"/>
          </a:bodyPr>
          <a:lstStyle/>
          <a:p>
            <a:pPr lvl="0" algn="ctr"/>
            <a:r>
              <a:rPr b="0" i="0">
                <a:ln>
                  <a:noFill/>
                </a:ln>
                <a:solidFill>
                  <a:schemeClr val="lt2"/>
                </a:solidFill>
                <a:latin typeface="Maven Pro;800"/>
              </a:rPr>
              <a:t>&gt;11K</a:t>
            </a:r>
          </a:p>
        </p:txBody>
      </p:sp>
      <p:sp>
        <p:nvSpPr>
          <p:cNvPr id="148" name="Google Shape;148;p24"/>
          <p:cNvSpPr txBox="1"/>
          <p:nvPr/>
        </p:nvSpPr>
        <p:spPr>
          <a:xfrm>
            <a:off x="5215231" y="2396425"/>
            <a:ext cx="302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Light"/>
                <a:ea typeface="Inter Light"/>
                <a:cs typeface="Inter Light"/>
                <a:sym typeface="Inter Light"/>
              </a:rPr>
              <a:t>👩‍💻 </a:t>
            </a:r>
            <a:r>
              <a:rPr lang="en">
                <a:solidFill>
                  <a:schemeClr val="dk2"/>
                </a:solidFill>
                <a:latin typeface="Inter Light"/>
                <a:ea typeface="Inter Light"/>
                <a:cs typeface="Inter Light"/>
                <a:sym typeface="Inter Light"/>
              </a:rPr>
              <a:t>GitHub Organisation Members</a:t>
            </a:r>
            <a:endParaRPr>
              <a:solidFill>
                <a:schemeClr val="dk2"/>
              </a:solidFill>
              <a:latin typeface="Inter Light"/>
              <a:ea typeface="Inter Light"/>
              <a:cs typeface="Inter Light"/>
              <a:sym typeface="Inter Light"/>
            </a:endParaRPr>
          </a:p>
        </p:txBody>
      </p:sp>
      <p:sp>
        <p:nvSpPr>
          <p:cNvPr id="149" name="Google Shape;149;p24"/>
          <p:cNvSpPr txBox="1"/>
          <p:nvPr/>
        </p:nvSpPr>
        <p:spPr>
          <a:xfrm>
            <a:off x="842056" y="2371650"/>
            <a:ext cx="302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Light"/>
                <a:ea typeface="Inter Light"/>
                <a:cs typeface="Inter Light"/>
                <a:sym typeface="Inter Light"/>
              </a:rPr>
              <a:t>👩‍💻 </a:t>
            </a:r>
            <a:r>
              <a:rPr lang="en">
                <a:solidFill>
                  <a:schemeClr val="dk2"/>
                </a:solidFill>
                <a:latin typeface="Inter Light"/>
                <a:ea typeface="Inter Light"/>
                <a:cs typeface="Inter Light"/>
                <a:sym typeface="Inter Light"/>
              </a:rPr>
              <a:t>Slack Members</a:t>
            </a:r>
            <a:endParaRPr>
              <a:solidFill>
                <a:schemeClr val="dk2"/>
              </a:solidFill>
              <a:latin typeface="Inter Light"/>
              <a:ea typeface="Inter Light"/>
              <a:cs typeface="Inter Light"/>
              <a:sym typeface="Inter Light"/>
            </a:endParaRPr>
          </a:p>
        </p:txBody>
      </p:sp>
      <p:sp>
        <p:nvSpPr>
          <p:cNvPr id="150" name="Google Shape;150;p2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Any installed    Nextflow pipeline is </a:t>
            </a:r>
            <a:r>
              <a:rPr b="1" lang="en">
                <a:solidFill>
                  <a:schemeClr val="accent1"/>
                </a:solidFill>
                <a:latin typeface="Inter"/>
                <a:ea typeface="Inter"/>
                <a:cs typeface="Inter"/>
                <a:sym typeface="Inter"/>
              </a:rPr>
              <a:t>CLI</a:t>
            </a:r>
            <a:r>
              <a:rPr lang="en"/>
              <a:t> executed with the </a:t>
            </a:r>
            <a:r>
              <a:rPr b="1" lang="en">
                <a:solidFill>
                  <a:schemeClr val="accent1"/>
                </a:solidFill>
                <a:latin typeface="Inter"/>
                <a:ea typeface="Inter"/>
                <a:cs typeface="Inter"/>
                <a:sym typeface="Inter"/>
              </a:rPr>
              <a:t>run</a:t>
            </a:r>
            <a:r>
              <a:rPr lang="en"/>
              <a:t> command.</a:t>
            </a:r>
            <a:endParaRPr/>
          </a:p>
          <a:p>
            <a:pPr indent="0" lvl="0" marL="0" rtl="0" algn="l">
              <a:spcBef>
                <a:spcPts val="1200"/>
              </a:spcBef>
              <a:spcAft>
                <a:spcPts val="1200"/>
              </a:spcAft>
              <a:buNone/>
            </a:pPr>
            <a:r>
              <a:rPr lang="en"/>
              <a:t>Here we will do an ‘unrealistic’ run with a </a:t>
            </a:r>
            <a:r>
              <a:rPr b="1" lang="en">
                <a:solidFill>
                  <a:schemeClr val="accent1"/>
                </a:solidFill>
                <a:latin typeface="Inter"/>
                <a:ea typeface="Inter"/>
                <a:cs typeface="Inter"/>
                <a:sym typeface="Inter"/>
              </a:rPr>
              <a:t>test</a:t>
            </a:r>
            <a:r>
              <a:rPr lang="en"/>
              <a:t> example configuration. </a:t>
            </a:r>
            <a:br>
              <a:rPr lang="en"/>
            </a:br>
            <a:r>
              <a:rPr lang="en"/>
              <a:t>Every    nf-core pipeline has a </a:t>
            </a:r>
            <a:r>
              <a:rPr b="1" lang="en">
                <a:solidFill>
                  <a:schemeClr val="accent1"/>
                </a:solidFill>
                <a:latin typeface="Inter"/>
                <a:ea typeface="Inter"/>
                <a:cs typeface="Inter"/>
                <a:sym typeface="Inter"/>
              </a:rPr>
              <a:t>test</a:t>
            </a:r>
            <a:r>
              <a:rPr lang="en"/>
              <a:t> profile containing a small input dataset.</a:t>
            </a:r>
            <a:endParaRPr/>
          </a:p>
        </p:txBody>
      </p:sp>
      <p:pic>
        <p:nvPicPr>
          <p:cNvPr id="497" name="Google Shape;497;p51"/>
          <p:cNvPicPr preferRelativeResize="0"/>
          <p:nvPr/>
        </p:nvPicPr>
        <p:blipFill>
          <a:blip r:embed="rId3">
            <a:alphaModFix/>
          </a:blip>
          <a:stretch>
            <a:fillRect/>
          </a:stretch>
        </p:blipFill>
        <p:spPr>
          <a:xfrm>
            <a:off x="311700" y="2484400"/>
            <a:ext cx="8520602" cy="977728"/>
          </a:xfrm>
          <a:prstGeom prst="rect">
            <a:avLst/>
          </a:prstGeom>
          <a:noFill/>
          <a:ln>
            <a:noFill/>
          </a:ln>
        </p:spPr>
      </p:pic>
      <p:sp>
        <p:nvSpPr>
          <p:cNvPr id="498" name="Google Shape;49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test an nf-core pipeline is working</a:t>
            </a:r>
            <a:br>
              <a:rPr lang="en"/>
            </a:br>
            <a:endParaRPr/>
          </a:p>
        </p:txBody>
      </p:sp>
      <p:sp>
        <p:nvSpPr>
          <p:cNvPr id="499" name="Google Shape;49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0" name="Google Shape;500;p51"/>
          <p:cNvPicPr preferRelativeResize="0"/>
          <p:nvPr/>
        </p:nvPicPr>
        <p:blipFill>
          <a:blip r:embed="rId4">
            <a:alphaModFix/>
          </a:blip>
          <a:stretch>
            <a:fillRect/>
          </a:stretch>
        </p:blipFill>
        <p:spPr>
          <a:xfrm>
            <a:off x="1725025" y="1289550"/>
            <a:ext cx="183150" cy="183150"/>
          </a:xfrm>
          <a:prstGeom prst="rect">
            <a:avLst/>
          </a:prstGeom>
          <a:noFill/>
          <a:ln>
            <a:noFill/>
          </a:ln>
        </p:spPr>
      </p:pic>
      <p:grpSp>
        <p:nvGrpSpPr>
          <p:cNvPr id="501" name="Google Shape;501;p51"/>
          <p:cNvGrpSpPr/>
          <p:nvPr/>
        </p:nvGrpSpPr>
        <p:grpSpPr>
          <a:xfrm>
            <a:off x="311700" y="3319475"/>
            <a:ext cx="8520600" cy="1419950"/>
            <a:chOff x="311700" y="3319475"/>
            <a:chExt cx="8520600" cy="1419950"/>
          </a:xfrm>
        </p:grpSpPr>
        <p:sp>
          <p:nvSpPr>
            <p:cNvPr id="502" name="Google Shape;502;p51"/>
            <p:cNvSpPr/>
            <p:nvPr/>
          </p:nvSpPr>
          <p:spPr>
            <a:xfrm>
              <a:off x="3137532" y="3319475"/>
              <a:ext cx="8007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503" name="Google Shape;503;p51"/>
            <p:cNvSpPr/>
            <p:nvPr/>
          </p:nvSpPr>
          <p:spPr>
            <a:xfrm>
              <a:off x="2463875" y="3825025"/>
              <a:ext cx="2006700" cy="9144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Specify the </a:t>
              </a:r>
              <a:r>
                <a:rPr b="1" lang="en">
                  <a:solidFill>
                    <a:schemeClr val="accent1"/>
                  </a:solidFill>
                  <a:latin typeface="Inter"/>
                  <a:ea typeface="Inter"/>
                  <a:cs typeface="Inter"/>
                  <a:sym typeface="Inter"/>
                </a:rPr>
                <a:t>revision</a:t>
              </a:r>
              <a:r>
                <a:rPr lang="en">
                  <a:latin typeface="Inter Light"/>
                  <a:ea typeface="Inter Light"/>
                  <a:cs typeface="Inter Light"/>
                  <a:sym typeface="Inter Light"/>
                </a:rPr>
                <a:t> (version) of the pipeline</a:t>
              </a:r>
              <a:endParaRPr>
                <a:latin typeface="Inter Light"/>
                <a:ea typeface="Inter Light"/>
                <a:cs typeface="Inter Light"/>
                <a:sym typeface="Inter Light"/>
              </a:endParaRPr>
            </a:p>
          </p:txBody>
        </p:sp>
        <p:cxnSp>
          <p:nvCxnSpPr>
            <p:cNvPr id="504" name="Google Shape;504;p51"/>
            <p:cNvCxnSpPr>
              <a:stCxn id="503" idx="0"/>
              <a:endCxn id="502" idx="2"/>
            </p:cNvCxnSpPr>
            <p:nvPr/>
          </p:nvCxnSpPr>
          <p:spPr>
            <a:xfrm rot="-5400000">
              <a:off x="3262625" y="3549625"/>
              <a:ext cx="480000" cy="70800"/>
            </a:xfrm>
            <a:prstGeom prst="bentConnector3">
              <a:avLst>
                <a:gd fmla="val 50005" name="adj1"/>
              </a:avLst>
            </a:prstGeom>
            <a:noFill/>
            <a:ln cap="flat" cmpd="sng" w="9525">
              <a:solidFill>
                <a:srgbClr val="CCCCCC"/>
              </a:solidFill>
              <a:prstDash val="solid"/>
              <a:round/>
              <a:headEnd len="med" w="med" type="none"/>
              <a:tailEnd len="med" w="med" type="triangle"/>
            </a:ln>
          </p:spPr>
        </p:cxnSp>
        <p:sp>
          <p:nvSpPr>
            <p:cNvPr id="505" name="Google Shape;505;p51"/>
            <p:cNvSpPr/>
            <p:nvPr/>
          </p:nvSpPr>
          <p:spPr>
            <a:xfrm>
              <a:off x="6505052" y="3319475"/>
              <a:ext cx="22152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506" name="Google Shape;506;p51"/>
            <p:cNvSpPr/>
            <p:nvPr/>
          </p:nvSpPr>
          <p:spPr>
            <a:xfrm>
              <a:off x="6825600" y="3825025"/>
              <a:ext cx="2006700" cy="9144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A pipeline </a:t>
              </a:r>
              <a:r>
                <a:rPr b="1" lang="en">
                  <a:solidFill>
                    <a:schemeClr val="accent1"/>
                  </a:solidFill>
                  <a:latin typeface="Inter"/>
                  <a:ea typeface="Inter"/>
                  <a:cs typeface="Inter"/>
                  <a:sym typeface="Inter"/>
                </a:rPr>
                <a:t>parameter</a:t>
              </a:r>
              <a:r>
                <a:rPr lang="en"/>
                <a:t> </a:t>
              </a:r>
              <a:r>
                <a:rPr i="1" lang="en">
                  <a:latin typeface="Inter Light"/>
                  <a:ea typeface="Inter Light"/>
                  <a:cs typeface="Inter Light"/>
                  <a:sym typeface="Inter Light"/>
                </a:rPr>
                <a:t>(double dash = pipeline option)</a:t>
              </a:r>
              <a:endParaRPr i="1">
                <a:latin typeface="Inter Light"/>
                <a:ea typeface="Inter Light"/>
                <a:cs typeface="Inter Light"/>
                <a:sym typeface="Inter Light"/>
              </a:endParaRPr>
            </a:p>
          </p:txBody>
        </p:sp>
        <p:cxnSp>
          <p:nvCxnSpPr>
            <p:cNvPr id="507" name="Google Shape;507;p51"/>
            <p:cNvCxnSpPr>
              <a:stCxn id="506" idx="0"/>
              <a:endCxn id="505" idx="2"/>
            </p:cNvCxnSpPr>
            <p:nvPr/>
          </p:nvCxnSpPr>
          <p:spPr>
            <a:xfrm flipH="1" rot="5400000">
              <a:off x="7480800" y="3476875"/>
              <a:ext cx="480000" cy="216300"/>
            </a:xfrm>
            <a:prstGeom prst="bentConnector3">
              <a:avLst>
                <a:gd fmla="val 50005" name="adj1"/>
              </a:avLst>
            </a:prstGeom>
            <a:noFill/>
            <a:ln cap="flat" cmpd="sng" w="9525">
              <a:solidFill>
                <a:srgbClr val="CCCCCC"/>
              </a:solidFill>
              <a:prstDash val="solid"/>
              <a:round/>
              <a:headEnd len="med" w="med" type="none"/>
              <a:tailEnd len="med" w="med" type="triangle"/>
            </a:ln>
          </p:spPr>
        </p:cxnSp>
        <p:grpSp>
          <p:nvGrpSpPr>
            <p:cNvPr id="508" name="Google Shape;508;p51"/>
            <p:cNvGrpSpPr/>
            <p:nvPr/>
          </p:nvGrpSpPr>
          <p:grpSpPr>
            <a:xfrm>
              <a:off x="311700" y="3319475"/>
              <a:ext cx="2762325" cy="1419950"/>
              <a:chOff x="1823300" y="3319475"/>
              <a:chExt cx="2762325" cy="1419950"/>
            </a:xfrm>
          </p:grpSpPr>
          <p:sp>
            <p:nvSpPr>
              <p:cNvPr id="509" name="Google Shape;509;p51"/>
              <p:cNvSpPr/>
              <p:nvPr/>
            </p:nvSpPr>
            <p:spPr>
              <a:xfrm>
                <a:off x="3294425" y="3319475"/>
                <a:ext cx="12912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510" name="Google Shape;510;p51"/>
              <p:cNvSpPr/>
              <p:nvPr/>
            </p:nvSpPr>
            <p:spPr>
              <a:xfrm>
                <a:off x="1823300" y="3825025"/>
                <a:ext cx="2006700" cy="9144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Specify the </a:t>
                </a:r>
                <a:r>
                  <a:rPr b="1" lang="en">
                    <a:solidFill>
                      <a:schemeClr val="accent1"/>
                    </a:solidFill>
                    <a:latin typeface="Inter"/>
                    <a:ea typeface="Inter"/>
                    <a:cs typeface="Inter"/>
                    <a:sym typeface="Inter"/>
                  </a:rPr>
                  <a:t>pipeline location/name</a:t>
                </a:r>
                <a:r>
                  <a:rPr lang="en">
                    <a:latin typeface="Inter Light"/>
                    <a:ea typeface="Inter Light"/>
                    <a:cs typeface="Inter Light"/>
                    <a:sym typeface="Inter Light"/>
                  </a:rPr>
                  <a:t> (either a local path or git repo)</a:t>
                </a:r>
                <a:endParaRPr>
                  <a:latin typeface="Inter Light"/>
                  <a:ea typeface="Inter Light"/>
                  <a:cs typeface="Inter Light"/>
                  <a:sym typeface="Inter Light"/>
                </a:endParaRPr>
              </a:p>
            </p:txBody>
          </p:sp>
          <p:cxnSp>
            <p:nvCxnSpPr>
              <p:cNvPr id="511" name="Google Shape;511;p51"/>
              <p:cNvCxnSpPr>
                <a:stCxn id="510" idx="0"/>
                <a:endCxn id="509" idx="2"/>
              </p:cNvCxnSpPr>
              <p:nvPr/>
            </p:nvCxnSpPr>
            <p:spPr>
              <a:xfrm rot="-5400000">
                <a:off x="3143300" y="3028375"/>
                <a:ext cx="480000" cy="1113300"/>
              </a:xfrm>
              <a:prstGeom prst="bentConnector3">
                <a:avLst>
                  <a:gd fmla="val 50005" name="adj1"/>
                </a:avLst>
              </a:prstGeom>
              <a:noFill/>
              <a:ln cap="flat" cmpd="sng" w="9525">
                <a:solidFill>
                  <a:srgbClr val="CCCCCC"/>
                </a:solidFill>
                <a:prstDash val="solid"/>
                <a:round/>
                <a:headEnd len="med" w="med" type="none"/>
                <a:tailEnd len="med" w="med" type="triangle"/>
              </a:ln>
            </p:spPr>
          </p:cxnSp>
        </p:grpSp>
        <p:sp>
          <p:nvSpPr>
            <p:cNvPr id="512" name="Google Shape;512;p51"/>
            <p:cNvSpPr/>
            <p:nvPr/>
          </p:nvSpPr>
          <p:spPr>
            <a:xfrm>
              <a:off x="3990162" y="3319475"/>
              <a:ext cx="24324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513" name="Google Shape;513;p51"/>
            <p:cNvSpPr/>
            <p:nvPr/>
          </p:nvSpPr>
          <p:spPr>
            <a:xfrm>
              <a:off x="4654675" y="3825025"/>
              <a:ext cx="2006700" cy="9144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A named </a:t>
              </a:r>
              <a:r>
                <a:rPr b="1" lang="en">
                  <a:solidFill>
                    <a:schemeClr val="accent1"/>
                  </a:solidFill>
                  <a:latin typeface="Inter"/>
                  <a:ea typeface="Inter"/>
                  <a:cs typeface="Inter"/>
                  <a:sym typeface="Inter"/>
                </a:rPr>
                <a:t>configuration</a:t>
              </a:r>
              <a:r>
                <a:rPr lang="en">
                  <a:latin typeface="Inter Light"/>
                  <a:ea typeface="Inter Light"/>
                  <a:cs typeface="Inter Light"/>
                  <a:sym typeface="Inter Light"/>
                </a:rPr>
                <a:t> profile </a:t>
              </a:r>
              <a:r>
                <a:rPr i="1" lang="en">
                  <a:latin typeface="Inter Light"/>
                  <a:ea typeface="Inter Light"/>
                  <a:cs typeface="Inter Light"/>
                  <a:sym typeface="Inter Light"/>
                </a:rPr>
                <a:t>(single dash = core nextflow option)</a:t>
              </a:r>
              <a:endParaRPr b="1" i="1">
                <a:solidFill>
                  <a:schemeClr val="accent1"/>
                </a:solidFill>
                <a:latin typeface="Inter"/>
                <a:ea typeface="Inter"/>
                <a:cs typeface="Inter"/>
                <a:sym typeface="Inter"/>
              </a:endParaRPr>
            </a:p>
          </p:txBody>
        </p:sp>
        <p:cxnSp>
          <p:nvCxnSpPr>
            <p:cNvPr id="514" name="Google Shape;514;p51"/>
            <p:cNvCxnSpPr>
              <a:stCxn id="513" idx="0"/>
              <a:endCxn id="512" idx="2"/>
            </p:cNvCxnSpPr>
            <p:nvPr/>
          </p:nvCxnSpPr>
          <p:spPr>
            <a:xfrm flipH="1" rot="5400000">
              <a:off x="5192125" y="3359125"/>
              <a:ext cx="480000" cy="451800"/>
            </a:xfrm>
            <a:prstGeom prst="bentConnector3">
              <a:avLst>
                <a:gd fmla="val 50005" name="adj1"/>
              </a:avLst>
            </a:prstGeom>
            <a:noFill/>
            <a:ln cap="flat" cmpd="sng" w="9525">
              <a:solidFill>
                <a:srgbClr val="CCCCCC"/>
              </a:solidFill>
              <a:prstDash val="solid"/>
              <a:round/>
              <a:headEnd len="med" w="med" type="none"/>
              <a:tailEnd len="med" w="med" type="triangle"/>
            </a:ln>
          </p:spPr>
        </p:cxnSp>
      </p:grpSp>
      <p:pic>
        <p:nvPicPr>
          <p:cNvPr id="515" name="Google Shape;515;p51"/>
          <p:cNvPicPr preferRelativeResize="0"/>
          <p:nvPr/>
        </p:nvPicPr>
        <p:blipFill>
          <a:blip r:embed="rId5">
            <a:alphaModFix/>
          </a:blip>
          <a:stretch>
            <a:fillRect/>
          </a:stretch>
        </p:blipFill>
        <p:spPr>
          <a:xfrm>
            <a:off x="1056052" y="2063999"/>
            <a:ext cx="183150" cy="183150"/>
          </a:xfrm>
          <a:prstGeom prst="rect">
            <a:avLst/>
          </a:prstGeom>
          <a:noFill/>
          <a:ln>
            <a:noFill/>
          </a:ln>
        </p:spPr>
      </p:pic>
      <p:sp>
        <p:nvSpPr>
          <p:cNvPr id="516" name="Google Shape;516;p51"/>
          <p:cNvSpPr txBox="1"/>
          <p:nvPr/>
        </p:nvSpPr>
        <p:spPr>
          <a:xfrm>
            <a:off x="7369800" y="2484400"/>
            <a:ext cx="1462500" cy="43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a:t>
            </a:r>
            <a:r>
              <a:rPr b="1" lang="en">
                <a:solidFill>
                  <a:srgbClr val="24B064"/>
                </a:solidFill>
                <a:latin typeface="Inter"/>
                <a:ea typeface="Inter"/>
                <a:cs typeface="Inter"/>
                <a:sym typeface="Inter"/>
              </a:rPr>
              <a:t> HIT IT! </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2"/>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nf-core pipeline</a:t>
            </a:r>
            <a:br>
              <a:rPr lang="en"/>
            </a:br>
            <a:r>
              <a:rPr lang="en"/>
              <a:t>output</a:t>
            </a:r>
            <a:endParaRPr/>
          </a:p>
        </p:txBody>
      </p:sp>
      <p:sp>
        <p:nvSpPr>
          <p:cNvPr id="522" name="Google Shape;522;p5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3" name="Google Shape;523;p5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See the contents of </a:t>
            </a:r>
            <a:r>
              <a:rPr lang="en">
                <a:solidFill>
                  <a:srgbClr val="188038"/>
                </a:solidFill>
                <a:latin typeface="Roboto Mono"/>
                <a:ea typeface="Roboto Mono"/>
                <a:cs typeface="Roboto Mono"/>
                <a:sym typeface="Roboto Mono"/>
              </a:rPr>
              <a:t>--outdir</a:t>
            </a:r>
            <a:endParaRPr/>
          </a:p>
          <a:p>
            <a:pPr indent="0" lvl="0" marL="0" rtl="0" algn="l">
              <a:spcBef>
                <a:spcPts val="1200"/>
              </a:spcBef>
              <a:spcAft>
                <a:spcPts val="1200"/>
              </a:spcAft>
              <a:buNone/>
            </a:pPr>
            <a:r>
              <a:t/>
            </a:r>
            <a:endParaRPr/>
          </a:p>
        </p:txBody>
      </p:sp>
      <p:sp>
        <p:nvSpPr>
          <p:cNvPr id="524" name="Google Shape;524;p52"/>
          <p:cNvSpPr txBox="1"/>
          <p:nvPr>
            <p:ph idx="4294967295"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 to interpret? See the nf-core website!</a:t>
            </a:r>
            <a:endParaRPr/>
          </a:p>
        </p:txBody>
      </p:sp>
      <p:pic>
        <p:nvPicPr>
          <p:cNvPr id="525" name="Google Shape;525;p52"/>
          <p:cNvPicPr preferRelativeResize="0"/>
          <p:nvPr/>
        </p:nvPicPr>
        <p:blipFill>
          <a:blip r:embed="rId3">
            <a:alphaModFix/>
          </a:blip>
          <a:stretch>
            <a:fillRect/>
          </a:stretch>
        </p:blipFill>
        <p:spPr>
          <a:xfrm>
            <a:off x="5500938" y="1972950"/>
            <a:ext cx="2662824" cy="2976925"/>
          </a:xfrm>
          <a:prstGeom prst="rect">
            <a:avLst/>
          </a:prstGeom>
          <a:noFill/>
          <a:ln>
            <a:noFill/>
          </a:ln>
        </p:spPr>
      </p:pic>
      <p:sp>
        <p:nvSpPr>
          <p:cNvPr id="526" name="Google Shape;526;p52"/>
          <p:cNvSpPr txBox="1"/>
          <p:nvPr>
            <p:ph idx="1" type="body"/>
          </p:nvPr>
        </p:nvSpPr>
        <p:spPr>
          <a:xfrm>
            <a:off x="758831" y="2384534"/>
            <a:ext cx="1838700" cy="163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See the contents of </a:t>
            </a:r>
            <a:r>
              <a:rPr lang="en">
                <a:solidFill>
                  <a:srgbClr val="188038"/>
                </a:solidFill>
                <a:latin typeface="Roboto Mono"/>
                <a:ea typeface="Roboto Mono"/>
                <a:cs typeface="Roboto Mono"/>
                <a:sym typeface="Roboto Mono"/>
              </a:rPr>
              <a:t>--outdir</a:t>
            </a:r>
            <a:endParaRPr/>
          </a:p>
        </p:txBody>
      </p:sp>
      <p:pic>
        <p:nvPicPr>
          <p:cNvPr id="527" name="Google Shape;527;p52"/>
          <p:cNvPicPr preferRelativeResize="0"/>
          <p:nvPr/>
        </p:nvPicPr>
        <p:blipFill>
          <a:blip r:embed="rId4">
            <a:alphaModFix/>
          </a:blip>
          <a:stretch>
            <a:fillRect/>
          </a:stretch>
        </p:blipFill>
        <p:spPr>
          <a:xfrm>
            <a:off x="311700" y="1970638"/>
            <a:ext cx="4196100" cy="2465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3"/>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more realistic run command</a:t>
            </a:r>
            <a:endParaRPr/>
          </a:p>
        </p:txBody>
      </p:sp>
      <p:sp>
        <p:nvSpPr>
          <p:cNvPr id="533" name="Google Shape;533;p5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test </a:t>
            </a:r>
            <a:r>
              <a:rPr b="1" lang="en">
                <a:solidFill>
                  <a:schemeClr val="accent1"/>
                </a:solidFill>
                <a:latin typeface="Inter"/>
                <a:ea typeface="Inter"/>
                <a:cs typeface="Inter"/>
                <a:sym typeface="Inter"/>
              </a:rPr>
              <a:t>profile</a:t>
            </a:r>
            <a:r>
              <a:rPr lang="en"/>
              <a:t> uses pre-supplied data, thus is not the most realistic usage.</a:t>
            </a:r>
            <a:endParaRPr/>
          </a:p>
          <a:p>
            <a:pPr indent="0" lvl="0" marL="0" rtl="0" algn="l">
              <a:spcBef>
                <a:spcPts val="1200"/>
              </a:spcBef>
              <a:spcAft>
                <a:spcPts val="1200"/>
              </a:spcAft>
              <a:buNone/>
            </a:pPr>
            <a:r>
              <a:rPr lang="en"/>
              <a:t>Most nf-core pipelines require the use of </a:t>
            </a:r>
            <a:r>
              <a:rPr b="1" lang="en">
                <a:solidFill>
                  <a:schemeClr val="accent1"/>
                </a:solidFill>
                <a:latin typeface="Inter"/>
                <a:ea typeface="Inter"/>
                <a:cs typeface="Inter"/>
                <a:sym typeface="Inter"/>
              </a:rPr>
              <a:t>samplesheets</a:t>
            </a:r>
            <a:r>
              <a:rPr lang="en"/>
              <a:t> to supply your own input data, and then a variety of parameters to turn on and off different steps.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4"/>
          <p:cNvSpPr txBox="1"/>
          <p:nvPr>
            <p:ph type="title"/>
          </p:nvPr>
        </p:nvSpPr>
        <p:spPr>
          <a:xfrm>
            <a:off x="0" y="0"/>
            <a:ext cx="4494900" cy="11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 more realistic run </a:t>
            </a:r>
            <a:br>
              <a:rPr lang="en"/>
            </a:br>
            <a:r>
              <a:rPr lang="en"/>
              <a:t>command</a:t>
            </a:r>
            <a:endParaRPr/>
          </a:p>
          <a:p>
            <a:pPr indent="0" lvl="0" marL="0" rtl="0" algn="l">
              <a:spcBef>
                <a:spcPts val="0"/>
              </a:spcBef>
              <a:spcAft>
                <a:spcPts val="0"/>
              </a:spcAft>
              <a:buNone/>
            </a:pPr>
            <a:r>
              <a:t/>
            </a:r>
            <a:endParaRPr/>
          </a:p>
        </p:txBody>
      </p:sp>
      <p:sp>
        <p:nvSpPr>
          <p:cNvPr id="540" name="Google Shape;540;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a:t>
            </a:r>
            <a:r>
              <a:rPr b="1" lang="en">
                <a:solidFill>
                  <a:schemeClr val="accent1"/>
                </a:solidFill>
                <a:latin typeface="Inter"/>
                <a:ea typeface="Inter"/>
                <a:cs typeface="Inter"/>
                <a:sym typeface="Inter"/>
              </a:rPr>
              <a:t>csv</a:t>
            </a:r>
            <a:r>
              <a:rPr b="1" lang="en">
                <a:latin typeface="Inter"/>
                <a:ea typeface="Inter"/>
                <a:cs typeface="Inter"/>
                <a:sym typeface="Inter"/>
              </a:rPr>
              <a:t> </a:t>
            </a:r>
            <a:r>
              <a:rPr lang="en"/>
              <a:t>input </a:t>
            </a:r>
            <a:r>
              <a:rPr b="1" lang="en">
                <a:solidFill>
                  <a:schemeClr val="accent1"/>
                </a:solidFill>
                <a:latin typeface="Inter"/>
                <a:ea typeface="Inter"/>
                <a:cs typeface="Inter"/>
                <a:sym typeface="Inter"/>
              </a:rPr>
              <a:t>samplesheet</a:t>
            </a:r>
            <a:r>
              <a:rPr lang="en"/>
              <a:t> for nf-core/</a:t>
            </a:r>
            <a:r>
              <a:rPr lang="en"/>
              <a:t>eager</a:t>
            </a:r>
            <a:endParaRPr/>
          </a:p>
          <a:p>
            <a:pPr indent="0" lvl="0" marL="0" rtl="0" algn="l">
              <a:spcBef>
                <a:spcPts val="1200"/>
              </a:spcBef>
              <a:spcAft>
                <a:spcPts val="1200"/>
              </a:spcAft>
              <a:buNone/>
            </a:pPr>
            <a:r>
              <a:t/>
            </a:r>
            <a:endParaRPr/>
          </a:p>
        </p:txBody>
      </p:sp>
      <p:sp>
        <p:nvSpPr>
          <p:cNvPr id="541" name="Google Shape;541;p5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542" name="Google Shape;542;p54"/>
          <p:cNvGraphicFramePr/>
          <p:nvPr/>
        </p:nvGraphicFramePr>
        <p:xfrm>
          <a:off x="158225" y="2275500"/>
          <a:ext cx="3000000" cy="3000000"/>
        </p:xfrm>
        <a:graphic>
          <a:graphicData uri="http://schemas.openxmlformats.org/drawingml/2006/table">
            <a:tbl>
              <a:tblPr>
                <a:noFill/>
                <a:tableStyleId>{5DD78A28-E2C4-44D0-A993-C346D8ACB0D8}</a:tableStyleId>
              </a:tblPr>
              <a:tblGrid>
                <a:gridCol w="543900"/>
                <a:gridCol w="824925"/>
                <a:gridCol w="308600"/>
                <a:gridCol w="514175"/>
                <a:gridCol w="883925"/>
                <a:gridCol w="936200"/>
                <a:gridCol w="760125"/>
                <a:gridCol w="856850"/>
                <a:gridCol w="1441150"/>
                <a:gridCol w="1446925"/>
                <a:gridCol w="310775"/>
              </a:tblGrid>
              <a:tr h="202825">
                <a:tc>
                  <a:txBody>
                    <a:bodyPr/>
                    <a:lstStyle/>
                    <a:p>
                      <a:pPr indent="0" lvl="0" marL="0" rtl="0" algn="l">
                        <a:lnSpc>
                          <a:spcPct val="115000"/>
                        </a:lnSpc>
                        <a:spcBef>
                          <a:spcPts val="0"/>
                        </a:spcBef>
                        <a:spcAft>
                          <a:spcPts val="0"/>
                        </a:spcAft>
                        <a:buNone/>
                      </a:pPr>
                      <a:r>
                        <a:rPr b="1" lang="en" sz="800">
                          <a:latin typeface="Inter"/>
                          <a:ea typeface="Inter"/>
                          <a:cs typeface="Inter"/>
                          <a:sym typeface="Inter"/>
                        </a:rPr>
                        <a:t>Sample_Name</a:t>
                      </a:r>
                      <a:endParaRPr b="1" sz="800">
                        <a:latin typeface="Inter"/>
                        <a:ea typeface="Inter"/>
                        <a:cs typeface="Inter"/>
                        <a:sym typeface="Inter"/>
                      </a:endParaRPr>
                    </a:p>
                  </a:txBody>
                  <a:tcPr marT="19050" marB="19050" marR="28575" marL="28575" anchor="b">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Inter"/>
                          <a:ea typeface="Inter"/>
                          <a:cs typeface="Inter"/>
                          <a:sym typeface="Inter"/>
                        </a:rPr>
                        <a:t>Library_ID</a:t>
                      </a:r>
                      <a:endParaRPr b="1" sz="800">
                        <a:latin typeface="Inter"/>
                        <a:ea typeface="Inter"/>
                        <a:cs typeface="Inter"/>
                        <a:sym typeface="Inter"/>
                      </a:endParaRPr>
                    </a:p>
                  </a:txBody>
                  <a:tcPr marT="19050" marB="19050" marR="28575" marL="28575" anchor="b">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Inter"/>
                          <a:ea typeface="Inter"/>
                          <a:cs typeface="Inter"/>
                          <a:sym typeface="Inter"/>
                        </a:rPr>
                        <a:t>Lane</a:t>
                      </a:r>
                      <a:endParaRPr b="1" sz="800">
                        <a:latin typeface="Inter"/>
                        <a:ea typeface="Inter"/>
                        <a:cs typeface="Inter"/>
                        <a:sym typeface="Inter"/>
                      </a:endParaRPr>
                    </a:p>
                  </a:txBody>
                  <a:tcPr marT="19050" marB="19050" marR="28575" marL="28575" anchor="b">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Inter"/>
                          <a:ea typeface="Inter"/>
                          <a:cs typeface="Inter"/>
                          <a:sym typeface="Inter"/>
                        </a:rPr>
                        <a:t>Colour_Chemistry</a:t>
                      </a:r>
                      <a:endParaRPr b="1" sz="800">
                        <a:latin typeface="Inter"/>
                        <a:ea typeface="Inter"/>
                        <a:cs typeface="Inter"/>
                        <a:sym typeface="Inter"/>
                      </a:endParaRPr>
                    </a:p>
                  </a:txBody>
                  <a:tcPr marT="19050" marB="19050" marR="28575" marL="28575" anchor="b">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Inter"/>
                          <a:ea typeface="Inter"/>
                          <a:cs typeface="Inter"/>
                          <a:sym typeface="Inter"/>
                        </a:rPr>
                        <a:t>SeqType</a:t>
                      </a:r>
                      <a:endParaRPr b="1" sz="800">
                        <a:latin typeface="Inter"/>
                        <a:ea typeface="Inter"/>
                        <a:cs typeface="Inter"/>
                        <a:sym typeface="Inter"/>
                      </a:endParaRPr>
                    </a:p>
                  </a:txBody>
                  <a:tcPr marT="19050" marB="19050" marR="28575" marL="28575" anchor="b">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Inter"/>
                          <a:ea typeface="Inter"/>
                          <a:cs typeface="Inter"/>
                          <a:sym typeface="Inter"/>
                        </a:rPr>
                        <a:t>Organism</a:t>
                      </a:r>
                      <a:endParaRPr b="1" sz="800">
                        <a:latin typeface="Inter"/>
                        <a:ea typeface="Inter"/>
                        <a:cs typeface="Inter"/>
                        <a:sym typeface="Inter"/>
                      </a:endParaRPr>
                    </a:p>
                  </a:txBody>
                  <a:tcPr marT="19050" marB="19050" marR="28575" marL="28575" anchor="b">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Inter"/>
                          <a:ea typeface="Inter"/>
                          <a:cs typeface="Inter"/>
                          <a:sym typeface="Inter"/>
                        </a:rPr>
                        <a:t>Strandedness</a:t>
                      </a:r>
                      <a:endParaRPr b="1" sz="800">
                        <a:latin typeface="Inter"/>
                        <a:ea typeface="Inter"/>
                        <a:cs typeface="Inter"/>
                        <a:sym typeface="Inter"/>
                      </a:endParaRPr>
                    </a:p>
                  </a:txBody>
                  <a:tcPr marT="19050" marB="19050" marR="28575" marL="28575" anchor="b">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Inter"/>
                          <a:ea typeface="Inter"/>
                          <a:cs typeface="Inter"/>
                          <a:sym typeface="Inter"/>
                        </a:rPr>
                        <a:t>UDG_Treatment</a:t>
                      </a:r>
                      <a:endParaRPr b="1" sz="800">
                        <a:latin typeface="Inter"/>
                        <a:ea typeface="Inter"/>
                        <a:cs typeface="Inter"/>
                        <a:sym typeface="Inter"/>
                      </a:endParaRPr>
                    </a:p>
                  </a:txBody>
                  <a:tcPr marT="19050" marB="19050" marR="28575" marL="28575" anchor="b">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Inter"/>
                          <a:ea typeface="Inter"/>
                          <a:cs typeface="Inter"/>
                          <a:sym typeface="Inter"/>
                        </a:rPr>
                        <a:t>R1</a:t>
                      </a:r>
                      <a:endParaRPr b="1" sz="800">
                        <a:latin typeface="Inter"/>
                        <a:ea typeface="Inter"/>
                        <a:cs typeface="Inter"/>
                        <a:sym typeface="Inter"/>
                      </a:endParaRPr>
                    </a:p>
                  </a:txBody>
                  <a:tcPr marT="19050" marB="19050" marR="28575" marL="28575" anchor="b">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Inter"/>
                          <a:ea typeface="Inter"/>
                          <a:cs typeface="Inter"/>
                          <a:sym typeface="Inter"/>
                        </a:rPr>
                        <a:t>R2</a:t>
                      </a:r>
                      <a:endParaRPr b="1" sz="800">
                        <a:latin typeface="Inter"/>
                        <a:ea typeface="Inter"/>
                        <a:cs typeface="Inter"/>
                        <a:sym typeface="Inter"/>
                      </a:endParaRPr>
                    </a:p>
                  </a:txBody>
                  <a:tcPr marT="19050" marB="19050" marR="28575" marL="28575" anchor="b">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latin typeface="Inter"/>
                          <a:ea typeface="Inter"/>
                          <a:cs typeface="Inter"/>
                          <a:sym typeface="Inter"/>
                        </a:rPr>
                        <a:t>BAM</a:t>
                      </a:r>
                      <a:endParaRPr b="1" sz="800">
                        <a:latin typeface="Inter"/>
                        <a:ea typeface="Inter"/>
                        <a:cs typeface="Inter"/>
                        <a:sym typeface="Inter"/>
                      </a:endParaRPr>
                    </a:p>
                  </a:txBody>
                  <a:tcPr marT="19050" marB="19050" marR="28575" marL="28575" anchor="b">
                    <a:lnB cap="flat" cmpd="sng" w="19050">
                      <a:solidFill>
                        <a:srgbClr val="000000"/>
                      </a:solidFill>
                      <a:prstDash val="solid"/>
                      <a:round/>
                      <a:headEnd len="sm" w="sm" type="none"/>
                      <a:tailEnd len="sm" w="sm" type="none"/>
                    </a:lnB>
                  </a:tcPr>
                </a:tc>
              </a:tr>
              <a:tr h="183550">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2611</a:t>
                      </a:r>
                      <a:endParaRPr sz="1000">
                        <a:latin typeface="Inter Light"/>
                        <a:ea typeface="Inter Light"/>
                        <a:cs typeface="Inter Light"/>
                        <a:sym typeface="Inter Light"/>
                      </a:endParaRPr>
                    </a:p>
                  </a:txBody>
                  <a:tcPr marT="19050" marB="19050" marR="28575" marL="28575" anchor="b">
                    <a:lnT cap="flat" cmpd="sng" w="1905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ERR5766171</a:t>
                      </a:r>
                      <a:endParaRPr sz="1000">
                        <a:latin typeface="Inter Light"/>
                        <a:ea typeface="Inter Light"/>
                        <a:cs typeface="Inter Light"/>
                        <a:sym typeface="Inter Light"/>
                      </a:endParaRPr>
                    </a:p>
                  </a:txBody>
                  <a:tcPr marT="19050" marB="19050" marR="28575" marL="28575" anchor="b">
                    <a:lnT cap="flat" cmpd="sng" w="19050">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0</a:t>
                      </a:r>
                      <a:endParaRPr sz="1000">
                        <a:latin typeface="Inter Light"/>
                        <a:ea typeface="Inter Light"/>
                        <a:cs typeface="Inter Light"/>
                        <a:sym typeface="Inter Light"/>
                      </a:endParaRPr>
                    </a:p>
                  </a:txBody>
                  <a:tcPr marT="19050" marB="19050" marR="28575" marL="28575" anchor="b">
                    <a:lnT cap="flat" cmpd="sng" w="19050">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4</a:t>
                      </a:r>
                      <a:endParaRPr sz="1000">
                        <a:latin typeface="Inter Light"/>
                        <a:ea typeface="Inter Light"/>
                        <a:cs typeface="Inter Light"/>
                        <a:sym typeface="Inter Light"/>
                      </a:endParaRPr>
                    </a:p>
                  </a:txBody>
                  <a:tcPr marT="19050" marB="19050" marR="28575" marL="28575" anchor="b">
                    <a:lnT cap="flat" cmpd="sng" w="1905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PE</a:t>
                      </a:r>
                      <a:endParaRPr sz="1000">
                        <a:latin typeface="Inter Light"/>
                        <a:ea typeface="Inter Light"/>
                        <a:cs typeface="Inter Light"/>
                        <a:sym typeface="Inter Light"/>
                      </a:endParaRPr>
                    </a:p>
                  </a:txBody>
                  <a:tcPr marT="19050" marB="19050" marR="28575" marL="28575" anchor="b">
                    <a:lnT cap="flat" cmpd="sng" w="1905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Homo sapiens</a:t>
                      </a:r>
                      <a:endParaRPr sz="1000">
                        <a:latin typeface="Inter Light"/>
                        <a:ea typeface="Inter Light"/>
                        <a:cs typeface="Inter Light"/>
                        <a:sym typeface="Inter Light"/>
                      </a:endParaRPr>
                    </a:p>
                  </a:txBody>
                  <a:tcPr marT="19050" marB="19050" marR="28575" marL="28575" anchor="b">
                    <a:lnT cap="flat" cmpd="sng" w="1905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single</a:t>
                      </a:r>
                      <a:endParaRPr sz="1000">
                        <a:latin typeface="Inter Light"/>
                        <a:ea typeface="Inter Light"/>
                        <a:cs typeface="Inter Light"/>
                        <a:sym typeface="Inter Light"/>
                      </a:endParaRPr>
                    </a:p>
                  </a:txBody>
                  <a:tcPr marT="19050" marB="19050" marR="28575" marL="28575" anchor="b">
                    <a:lnT cap="flat" cmpd="sng" w="1905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none</a:t>
                      </a:r>
                      <a:endParaRPr sz="1000">
                        <a:latin typeface="Inter Light"/>
                        <a:ea typeface="Inter Light"/>
                        <a:cs typeface="Inter Light"/>
                        <a:sym typeface="Inter Light"/>
                      </a:endParaRPr>
                    </a:p>
                  </a:txBody>
                  <a:tcPr marT="19050" marB="19050" marR="28575" marL="28575" anchor="b">
                    <a:lnT cap="flat" cmpd="sng" w="1905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ERR5766171_1.fastq.gz</a:t>
                      </a:r>
                      <a:endParaRPr sz="1000">
                        <a:latin typeface="Inter Light"/>
                        <a:ea typeface="Inter Light"/>
                        <a:cs typeface="Inter Light"/>
                        <a:sym typeface="Inter Light"/>
                      </a:endParaRPr>
                    </a:p>
                  </a:txBody>
                  <a:tcPr marT="19050" marB="19050" marR="28575" marL="28575" anchor="b">
                    <a:lnT cap="flat" cmpd="sng" w="1905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ERR5766171_2.fastq.gz</a:t>
                      </a:r>
                      <a:endParaRPr sz="1000">
                        <a:latin typeface="Inter Light"/>
                        <a:ea typeface="Inter Light"/>
                        <a:cs typeface="Inter Light"/>
                        <a:sym typeface="Inter Light"/>
                      </a:endParaRPr>
                    </a:p>
                  </a:txBody>
                  <a:tcPr marT="19050" marB="19050" marR="28575" marL="28575" anchor="b">
                    <a:lnT cap="flat" cmpd="sng" w="1905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NA</a:t>
                      </a:r>
                      <a:endParaRPr sz="1000">
                        <a:latin typeface="Inter Light"/>
                        <a:ea typeface="Inter Light"/>
                        <a:cs typeface="Inter Light"/>
                        <a:sym typeface="Inter Light"/>
                      </a:endParaRPr>
                    </a:p>
                  </a:txBody>
                  <a:tcPr marT="19050" marB="19050" marR="28575" marL="28575" anchor="b">
                    <a:lnT cap="flat" cmpd="sng" w="19050">
                      <a:solidFill>
                        <a:srgbClr val="000000"/>
                      </a:solidFill>
                      <a:prstDash val="solid"/>
                      <a:round/>
                      <a:headEnd len="sm" w="sm" type="none"/>
                      <a:tailEnd len="sm" w="sm" type="none"/>
                    </a:lnT>
                  </a:tcPr>
                </a:tc>
              </a:tr>
              <a:tr h="131225">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2611</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ERR5766175</a:t>
                      </a:r>
                      <a:endParaRPr sz="1000">
                        <a:latin typeface="Inter Light"/>
                        <a:ea typeface="Inter Light"/>
                        <a:cs typeface="Inter Light"/>
                        <a:sym typeface="Inter Light"/>
                      </a:endParaRPr>
                    </a:p>
                  </a:txBody>
                  <a:tcPr marT="19050" marB="19050" marR="28575" marL="28575" anchor="b"/>
                </a:tc>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0</a:t>
                      </a:r>
                      <a:endParaRPr sz="1000">
                        <a:latin typeface="Inter Light"/>
                        <a:ea typeface="Inter Light"/>
                        <a:cs typeface="Inter Light"/>
                        <a:sym typeface="Inter Light"/>
                      </a:endParaRPr>
                    </a:p>
                  </a:txBody>
                  <a:tcPr marT="19050" marB="19050" marR="28575" marL="28575" anchor="b"/>
                </a:tc>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4</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PE</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Homo sapiens</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single</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none</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ERR5766175_1.fastq.gz</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ERR5766175_2.fastq.gz</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NA</a:t>
                      </a:r>
                      <a:endParaRPr sz="1000">
                        <a:latin typeface="Inter Light"/>
                        <a:ea typeface="Inter Light"/>
                        <a:cs typeface="Inter Light"/>
                        <a:sym typeface="Inter Light"/>
                      </a:endParaRPr>
                    </a:p>
                  </a:txBody>
                  <a:tcPr marT="19050" marB="19050" marR="28575" marL="28575" anchor="b"/>
                </a:tc>
              </a:tr>
              <a:tr h="131225">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2612</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ERR5766179</a:t>
                      </a:r>
                      <a:endParaRPr sz="1000">
                        <a:latin typeface="Inter Light"/>
                        <a:ea typeface="Inter Light"/>
                        <a:cs typeface="Inter Light"/>
                        <a:sym typeface="Inter Light"/>
                      </a:endParaRPr>
                    </a:p>
                  </a:txBody>
                  <a:tcPr marT="19050" marB="19050" marR="28575" marL="28575" anchor="b"/>
                </a:tc>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0</a:t>
                      </a:r>
                      <a:endParaRPr sz="1000">
                        <a:latin typeface="Inter Light"/>
                        <a:ea typeface="Inter Light"/>
                        <a:cs typeface="Inter Light"/>
                        <a:sym typeface="Inter Light"/>
                      </a:endParaRPr>
                    </a:p>
                  </a:txBody>
                  <a:tcPr marT="19050" marB="19050" marR="28575" marL="28575" anchor="b"/>
                </a:tc>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4</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PE</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Homo sapiens</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single</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none</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ERR5766179_1.fastq.gz</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ERR5766179_2.fastq.gz</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NA</a:t>
                      </a:r>
                      <a:endParaRPr sz="1000">
                        <a:latin typeface="Inter Light"/>
                        <a:ea typeface="Inter Light"/>
                        <a:cs typeface="Inter Light"/>
                        <a:sym typeface="Inter Light"/>
                      </a:endParaRPr>
                    </a:p>
                  </a:txBody>
                  <a:tcPr marT="19050" marB="19050" marR="28575" marL="28575" anchor="b"/>
                </a:tc>
              </a:tr>
              <a:tr h="131225">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2612</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ERR5766180</a:t>
                      </a:r>
                      <a:endParaRPr sz="1000">
                        <a:latin typeface="Inter Light"/>
                        <a:ea typeface="Inter Light"/>
                        <a:cs typeface="Inter Light"/>
                        <a:sym typeface="Inter Light"/>
                      </a:endParaRPr>
                    </a:p>
                  </a:txBody>
                  <a:tcPr marT="19050" marB="19050" marR="28575" marL="28575" anchor="b"/>
                </a:tc>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0</a:t>
                      </a:r>
                      <a:endParaRPr sz="1000">
                        <a:latin typeface="Inter Light"/>
                        <a:ea typeface="Inter Light"/>
                        <a:cs typeface="Inter Light"/>
                        <a:sym typeface="Inter Light"/>
                      </a:endParaRPr>
                    </a:p>
                  </a:txBody>
                  <a:tcPr marT="19050" marB="19050" marR="28575" marL="28575" anchor="b"/>
                </a:tc>
                <a:tc>
                  <a:txBody>
                    <a:bodyPr/>
                    <a:lstStyle/>
                    <a:p>
                      <a:pPr indent="0" lvl="0" marL="0" rtl="0" algn="r">
                        <a:lnSpc>
                          <a:spcPct val="115000"/>
                        </a:lnSpc>
                        <a:spcBef>
                          <a:spcPts val="0"/>
                        </a:spcBef>
                        <a:spcAft>
                          <a:spcPts val="0"/>
                        </a:spcAft>
                        <a:buNone/>
                      </a:pPr>
                      <a:r>
                        <a:rPr lang="en" sz="1000">
                          <a:latin typeface="Inter Light"/>
                          <a:ea typeface="Inter Light"/>
                          <a:cs typeface="Inter Light"/>
                          <a:sym typeface="Inter Light"/>
                        </a:rPr>
                        <a:t>4</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PE</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Homo sapiens</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single</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none</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ERR5766180_1.fastq.gz</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ERR5766180_2.fastq.gz</a:t>
                      </a:r>
                      <a:endParaRPr sz="1000">
                        <a:latin typeface="Inter Light"/>
                        <a:ea typeface="Inter Light"/>
                        <a:cs typeface="Inter Light"/>
                        <a:sym typeface="Inter Light"/>
                      </a:endParaRPr>
                    </a:p>
                  </a:txBody>
                  <a:tcPr marT="19050" marB="19050" marR="28575" marL="28575" anchor="b"/>
                </a:tc>
                <a:tc>
                  <a:txBody>
                    <a:bodyPr/>
                    <a:lstStyle/>
                    <a:p>
                      <a:pPr indent="0" lvl="0" marL="0" rtl="0" algn="l">
                        <a:lnSpc>
                          <a:spcPct val="115000"/>
                        </a:lnSpc>
                        <a:spcBef>
                          <a:spcPts val="0"/>
                        </a:spcBef>
                        <a:spcAft>
                          <a:spcPts val="0"/>
                        </a:spcAft>
                        <a:buNone/>
                      </a:pPr>
                      <a:r>
                        <a:rPr lang="en" sz="1000">
                          <a:latin typeface="Inter Light"/>
                          <a:ea typeface="Inter Light"/>
                          <a:cs typeface="Inter Light"/>
                          <a:sym typeface="Inter Light"/>
                        </a:rPr>
                        <a:t>NA</a:t>
                      </a:r>
                      <a:endParaRPr sz="1000">
                        <a:latin typeface="Inter Light"/>
                        <a:ea typeface="Inter Light"/>
                        <a:cs typeface="Inter Light"/>
                        <a:sym typeface="Inter Light"/>
                      </a:endParaRPr>
                    </a:p>
                  </a:txBody>
                  <a:tcPr marT="19050" marB="19050" marR="28575" marL="28575" anchor="b"/>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55"/>
          <p:cNvPicPr preferRelativeResize="0"/>
          <p:nvPr/>
        </p:nvPicPr>
        <p:blipFill>
          <a:blip r:embed="rId3">
            <a:alphaModFix/>
          </a:blip>
          <a:stretch>
            <a:fillRect/>
          </a:stretch>
        </p:blipFill>
        <p:spPr>
          <a:xfrm>
            <a:off x="311700" y="2051600"/>
            <a:ext cx="8520602" cy="1160775"/>
          </a:xfrm>
          <a:prstGeom prst="rect">
            <a:avLst/>
          </a:prstGeom>
          <a:noFill/>
          <a:ln>
            <a:noFill/>
          </a:ln>
        </p:spPr>
      </p:pic>
      <p:sp>
        <p:nvSpPr>
          <p:cNvPr id="548" name="Google Shape;548;p5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All pipeline parameters </a:t>
            </a:r>
            <a:r>
              <a:rPr i="1" lang="en"/>
              <a:t>can</a:t>
            </a:r>
            <a:r>
              <a:rPr b="1" i="1" lang="en">
                <a:latin typeface="Inter"/>
                <a:ea typeface="Inter"/>
                <a:cs typeface="Inter"/>
                <a:sym typeface="Inter"/>
              </a:rPr>
              <a:t> </a:t>
            </a:r>
            <a:r>
              <a:rPr lang="en"/>
              <a:t>be specified on the </a:t>
            </a:r>
            <a:r>
              <a:rPr b="1" lang="en">
                <a:solidFill>
                  <a:schemeClr val="accent1"/>
                </a:solidFill>
                <a:latin typeface="Inter"/>
                <a:ea typeface="Inter"/>
                <a:cs typeface="Inter"/>
                <a:sym typeface="Inter"/>
              </a:rPr>
              <a:t>CLI</a:t>
            </a:r>
            <a:r>
              <a:rPr lang="en"/>
              <a:t>.</a:t>
            </a:r>
            <a:endParaRPr/>
          </a:p>
        </p:txBody>
      </p:sp>
      <p:sp>
        <p:nvSpPr>
          <p:cNvPr id="549" name="Google Shape;549;p55"/>
          <p:cNvSpPr txBox="1"/>
          <p:nvPr>
            <p:ph type="title"/>
          </p:nvPr>
        </p:nvSpPr>
        <p:spPr>
          <a:xfrm>
            <a:off x="0" y="0"/>
            <a:ext cx="4494900" cy="11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 more realistic run command</a:t>
            </a:r>
            <a:endParaRPr/>
          </a:p>
          <a:p>
            <a:pPr indent="0" lvl="0" marL="0" rtl="0" algn="l">
              <a:spcBef>
                <a:spcPts val="0"/>
              </a:spcBef>
              <a:spcAft>
                <a:spcPts val="0"/>
              </a:spcAft>
              <a:buNone/>
            </a:pPr>
            <a:r>
              <a:t/>
            </a:r>
            <a:endParaRPr/>
          </a:p>
        </p:txBody>
      </p:sp>
      <p:sp>
        <p:nvSpPr>
          <p:cNvPr id="550" name="Google Shape;550;p5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55"/>
          <p:cNvSpPr/>
          <p:nvPr/>
        </p:nvSpPr>
        <p:spPr>
          <a:xfrm>
            <a:off x="3314700" y="2919425"/>
            <a:ext cx="9981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552" name="Google Shape;552;p55"/>
          <p:cNvSpPr/>
          <p:nvPr/>
        </p:nvSpPr>
        <p:spPr>
          <a:xfrm>
            <a:off x="2463875" y="3825025"/>
            <a:ext cx="2006700" cy="9144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Boolean</a:t>
            </a:r>
            <a:r>
              <a:rPr lang="en">
                <a:latin typeface="Inter Light"/>
                <a:ea typeface="Inter Light"/>
                <a:cs typeface="Inter Light"/>
                <a:sym typeface="Inter Light"/>
              </a:rPr>
              <a:t> parameter </a:t>
            </a:r>
            <a:br>
              <a:rPr lang="en">
                <a:latin typeface="Inter Light"/>
                <a:ea typeface="Inter Light"/>
                <a:cs typeface="Inter Light"/>
                <a:sym typeface="Inter Light"/>
              </a:rPr>
            </a:br>
            <a:r>
              <a:rPr lang="en">
                <a:latin typeface="Inter Light"/>
                <a:ea typeface="Inter Light"/>
                <a:cs typeface="Inter Light"/>
                <a:sym typeface="Inter Light"/>
              </a:rPr>
              <a:t>(--param_name False for False)</a:t>
            </a:r>
            <a:endParaRPr>
              <a:latin typeface="Inter Light"/>
              <a:ea typeface="Inter Light"/>
              <a:cs typeface="Inter Light"/>
              <a:sym typeface="Inter Light"/>
            </a:endParaRPr>
          </a:p>
        </p:txBody>
      </p:sp>
      <p:cxnSp>
        <p:nvCxnSpPr>
          <p:cNvPr id="553" name="Google Shape;553;p55"/>
          <p:cNvCxnSpPr>
            <a:stCxn id="552" idx="0"/>
            <a:endCxn id="551" idx="2"/>
          </p:cNvCxnSpPr>
          <p:nvPr/>
        </p:nvCxnSpPr>
        <p:spPr>
          <a:xfrm rot="-5400000">
            <a:off x="3200375" y="3211675"/>
            <a:ext cx="880200" cy="346500"/>
          </a:xfrm>
          <a:prstGeom prst="bentConnector3">
            <a:avLst>
              <a:gd fmla="val 49994" name="adj1"/>
            </a:avLst>
          </a:prstGeom>
          <a:noFill/>
          <a:ln cap="flat" cmpd="sng" w="9525">
            <a:solidFill>
              <a:srgbClr val="CCCCCC"/>
            </a:solidFill>
            <a:prstDash val="solid"/>
            <a:round/>
            <a:headEnd len="med" w="med" type="none"/>
            <a:tailEnd len="med" w="med" type="triangle"/>
          </a:ln>
        </p:spPr>
      </p:cxnSp>
      <p:sp>
        <p:nvSpPr>
          <p:cNvPr id="554" name="Google Shape;554;p55"/>
          <p:cNvSpPr/>
          <p:nvPr/>
        </p:nvSpPr>
        <p:spPr>
          <a:xfrm>
            <a:off x="6013700" y="2919425"/>
            <a:ext cx="13980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555" name="Google Shape;555;p55"/>
          <p:cNvSpPr/>
          <p:nvPr/>
        </p:nvSpPr>
        <p:spPr>
          <a:xfrm>
            <a:off x="6825600" y="3825025"/>
            <a:ext cx="2006700" cy="9144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String</a:t>
            </a:r>
            <a:r>
              <a:rPr lang="en">
                <a:latin typeface="Inter Light"/>
                <a:ea typeface="Inter Light"/>
                <a:cs typeface="Inter Light"/>
                <a:sym typeface="Inter Light"/>
              </a:rPr>
              <a:t> parameter</a:t>
            </a:r>
            <a:endParaRPr i="1">
              <a:latin typeface="Inter Light"/>
              <a:ea typeface="Inter Light"/>
              <a:cs typeface="Inter Light"/>
              <a:sym typeface="Inter Light"/>
            </a:endParaRPr>
          </a:p>
        </p:txBody>
      </p:sp>
      <p:cxnSp>
        <p:nvCxnSpPr>
          <p:cNvPr id="556" name="Google Shape;556;p55"/>
          <p:cNvCxnSpPr>
            <a:stCxn id="555" idx="0"/>
            <a:endCxn id="554" idx="2"/>
          </p:cNvCxnSpPr>
          <p:nvPr/>
        </p:nvCxnSpPr>
        <p:spPr>
          <a:xfrm flipH="1" rot="5400000">
            <a:off x="6830700" y="2826775"/>
            <a:ext cx="880200" cy="1116300"/>
          </a:xfrm>
          <a:prstGeom prst="bentConnector3">
            <a:avLst>
              <a:gd fmla="val 49994" name="adj1"/>
            </a:avLst>
          </a:prstGeom>
          <a:noFill/>
          <a:ln cap="flat" cmpd="sng" w="9525">
            <a:solidFill>
              <a:srgbClr val="CCCCCC"/>
            </a:solidFill>
            <a:prstDash val="solid"/>
            <a:round/>
            <a:headEnd len="med" w="med" type="none"/>
            <a:tailEnd len="med" w="med" type="triangle"/>
          </a:ln>
        </p:spPr>
      </p:cxnSp>
      <p:sp>
        <p:nvSpPr>
          <p:cNvPr id="557" name="Google Shape;557;p55"/>
          <p:cNvSpPr/>
          <p:nvPr/>
        </p:nvSpPr>
        <p:spPr>
          <a:xfrm>
            <a:off x="1192375" y="2919425"/>
            <a:ext cx="20154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558" name="Google Shape;558;p55"/>
          <p:cNvSpPr/>
          <p:nvPr/>
        </p:nvSpPr>
        <p:spPr>
          <a:xfrm>
            <a:off x="311700" y="3825025"/>
            <a:ext cx="2006700" cy="9144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Path</a:t>
            </a:r>
            <a:r>
              <a:rPr lang="en">
                <a:latin typeface="Inter Light"/>
                <a:ea typeface="Inter Light"/>
                <a:cs typeface="Inter Light"/>
                <a:sym typeface="Inter Light"/>
              </a:rPr>
              <a:t> parameter </a:t>
            </a:r>
            <a:endParaRPr>
              <a:latin typeface="Inter Light"/>
              <a:ea typeface="Inter Light"/>
              <a:cs typeface="Inter Light"/>
              <a:sym typeface="Inter Light"/>
            </a:endParaRPr>
          </a:p>
          <a:p>
            <a:pPr indent="0" lvl="0" marL="0" rtl="0" algn="ctr">
              <a:spcBef>
                <a:spcPts val="0"/>
              </a:spcBef>
              <a:spcAft>
                <a:spcPts val="0"/>
              </a:spcAft>
              <a:buNone/>
            </a:pPr>
            <a:r>
              <a:rPr lang="en">
                <a:latin typeface="Inter Light"/>
                <a:ea typeface="Inter Light"/>
                <a:cs typeface="Inter Light"/>
                <a:sym typeface="Inter Light"/>
              </a:rPr>
              <a:t>(best in quotes! Can also be URLs/S3!)</a:t>
            </a:r>
            <a:endParaRPr>
              <a:latin typeface="Inter Light"/>
              <a:ea typeface="Inter Light"/>
              <a:cs typeface="Inter Light"/>
              <a:sym typeface="Inter Light"/>
            </a:endParaRPr>
          </a:p>
        </p:txBody>
      </p:sp>
      <p:cxnSp>
        <p:nvCxnSpPr>
          <p:cNvPr id="559" name="Google Shape;559;p55"/>
          <p:cNvCxnSpPr>
            <a:stCxn id="558" idx="0"/>
            <a:endCxn id="557" idx="2"/>
          </p:cNvCxnSpPr>
          <p:nvPr/>
        </p:nvCxnSpPr>
        <p:spPr>
          <a:xfrm rot="-5400000">
            <a:off x="1317450" y="2942425"/>
            <a:ext cx="880200" cy="885000"/>
          </a:xfrm>
          <a:prstGeom prst="bentConnector3">
            <a:avLst>
              <a:gd fmla="val 49994" name="adj1"/>
            </a:avLst>
          </a:prstGeom>
          <a:noFill/>
          <a:ln cap="flat" cmpd="sng" w="9525">
            <a:solidFill>
              <a:srgbClr val="CCCCCC"/>
            </a:solidFill>
            <a:prstDash val="solid"/>
            <a:round/>
            <a:headEnd len="med" w="med" type="none"/>
            <a:tailEnd len="med" w="med" type="triangle"/>
          </a:ln>
        </p:spPr>
      </p:cxnSp>
      <p:sp>
        <p:nvSpPr>
          <p:cNvPr id="560" name="Google Shape;560;p55"/>
          <p:cNvSpPr/>
          <p:nvPr/>
        </p:nvSpPr>
        <p:spPr>
          <a:xfrm>
            <a:off x="4385050" y="2919425"/>
            <a:ext cx="15564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561" name="Google Shape;561;p55"/>
          <p:cNvSpPr/>
          <p:nvPr/>
        </p:nvSpPr>
        <p:spPr>
          <a:xfrm>
            <a:off x="4654675" y="3825025"/>
            <a:ext cx="2006700" cy="9144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Inter"/>
                <a:ea typeface="Inter"/>
                <a:cs typeface="Inter"/>
                <a:sym typeface="Inter"/>
              </a:rPr>
              <a:t>Numeric</a:t>
            </a:r>
            <a:r>
              <a:rPr lang="en">
                <a:latin typeface="Inter Light"/>
                <a:ea typeface="Inter Light"/>
                <a:cs typeface="Inter Light"/>
                <a:sym typeface="Inter Light"/>
              </a:rPr>
              <a:t> parameter</a:t>
            </a:r>
            <a:endParaRPr b="1" i="1">
              <a:solidFill>
                <a:schemeClr val="accent1"/>
              </a:solidFill>
              <a:latin typeface="Inter"/>
              <a:ea typeface="Inter"/>
              <a:cs typeface="Inter"/>
              <a:sym typeface="Inter"/>
            </a:endParaRPr>
          </a:p>
        </p:txBody>
      </p:sp>
      <p:cxnSp>
        <p:nvCxnSpPr>
          <p:cNvPr id="562" name="Google Shape;562;p55"/>
          <p:cNvCxnSpPr>
            <a:stCxn id="561" idx="0"/>
            <a:endCxn id="560" idx="2"/>
          </p:cNvCxnSpPr>
          <p:nvPr/>
        </p:nvCxnSpPr>
        <p:spPr>
          <a:xfrm flipH="1" rot="5400000">
            <a:off x="4970575" y="3137575"/>
            <a:ext cx="880200" cy="494700"/>
          </a:xfrm>
          <a:prstGeom prst="bentConnector3">
            <a:avLst>
              <a:gd fmla="val 49994" name="adj1"/>
            </a:avLst>
          </a:prstGeom>
          <a:noFill/>
          <a:ln cap="flat" cmpd="sng" w="9525">
            <a:solidFill>
              <a:srgbClr val="CCCCCC"/>
            </a:solidFill>
            <a:prstDash val="solid"/>
            <a:round/>
            <a:headEnd len="med" w="med" type="none"/>
            <a:tailEnd len="med" w="med" type="triangle"/>
          </a:ln>
        </p:spPr>
      </p:cxnSp>
      <p:sp>
        <p:nvSpPr>
          <p:cNvPr id="563" name="Google Shape;563;p55"/>
          <p:cNvSpPr txBox="1"/>
          <p:nvPr/>
        </p:nvSpPr>
        <p:spPr>
          <a:xfrm>
            <a:off x="6712650" y="2126150"/>
            <a:ext cx="1991700" cy="43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0000"/>
                </a:solidFill>
                <a:latin typeface="Inter"/>
                <a:ea typeface="Inter"/>
                <a:cs typeface="Inter"/>
                <a:sym typeface="Inter"/>
              </a:rPr>
              <a:t>⚠️ </a:t>
            </a:r>
            <a:r>
              <a:rPr b="1" lang="en">
                <a:solidFill>
                  <a:srgbClr val="24B064"/>
                </a:solidFill>
                <a:latin typeface="Inter"/>
                <a:ea typeface="Inter"/>
                <a:cs typeface="Inter"/>
                <a:sym typeface="Inter"/>
              </a:rPr>
              <a:t>DO NOT RUN </a:t>
            </a:r>
            <a:r>
              <a:rPr b="1" lang="en" sz="1800">
                <a:solidFill>
                  <a:srgbClr val="FF0000"/>
                </a:solidFill>
                <a:latin typeface="Inter"/>
                <a:ea typeface="Inter"/>
                <a:cs typeface="Inter"/>
                <a:sym typeface="Inter"/>
              </a:rPr>
              <a:t>⚠️</a:t>
            </a:r>
            <a:endParaRPr b="1">
              <a:solidFill>
                <a:srgbClr val="24B064"/>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about GUI execution?</a:t>
            </a:r>
            <a:endParaRPr/>
          </a:p>
        </p:txBody>
      </p:sp>
      <p:sp>
        <p:nvSpPr>
          <p:cNvPr id="569" name="Google Shape;56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you’re not completely comfortable using </a:t>
            </a:r>
            <a:r>
              <a:rPr b="1" lang="en">
                <a:solidFill>
                  <a:schemeClr val="accent1"/>
                </a:solidFill>
                <a:latin typeface="Inter"/>
                <a:ea typeface="Inter"/>
                <a:cs typeface="Inter"/>
                <a:sym typeface="Inter"/>
              </a:rPr>
              <a:t>command line interfaces (CLI)</a:t>
            </a:r>
            <a:r>
              <a:rPr lang="en"/>
              <a:t>, We have you covered for all   nf-core pipelines on: </a:t>
            </a:r>
            <a:r>
              <a:rPr lang="en" u="sng">
                <a:solidFill>
                  <a:schemeClr val="hlink"/>
                </a:solidFill>
                <a:hlinkClick r:id="rId3"/>
              </a:rPr>
              <a:t>https://nf-co.re</a:t>
            </a:r>
            <a:r>
              <a:rPr lang="en"/>
              <a:t> !</a:t>
            </a:r>
            <a:endParaRPr/>
          </a:p>
        </p:txBody>
      </p:sp>
      <p:sp>
        <p:nvSpPr>
          <p:cNvPr id="570" name="Google Shape;570;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1" name="Google Shape;571;p56"/>
          <p:cNvPicPr preferRelativeResize="0"/>
          <p:nvPr/>
        </p:nvPicPr>
        <p:blipFill>
          <a:blip r:embed="rId4">
            <a:alphaModFix/>
          </a:blip>
          <a:stretch>
            <a:fillRect/>
          </a:stretch>
        </p:blipFill>
        <p:spPr>
          <a:xfrm>
            <a:off x="1403351" y="2111453"/>
            <a:ext cx="6337299" cy="2716875"/>
          </a:xfrm>
          <a:prstGeom prst="rect">
            <a:avLst/>
          </a:prstGeom>
          <a:noFill/>
          <a:ln>
            <a:noFill/>
          </a:ln>
          <a:effectLst>
            <a:outerShdw blurRad="57150" rotWithShape="0" algn="bl" dir="5400000" dist="19050">
              <a:srgbClr val="000000">
                <a:alpha val="50000"/>
              </a:srgbClr>
            </a:outerShdw>
          </a:effectLst>
        </p:spPr>
      </p:pic>
      <p:pic>
        <p:nvPicPr>
          <p:cNvPr id="572" name="Google Shape;572;p56"/>
          <p:cNvPicPr preferRelativeResize="0"/>
          <p:nvPr/>
        </p:nvPicPr>
        <p:blipFill>
          <a:blip r:embed="rId5">
            <a:alphaModFix/>
          </a:blip>
          <a:stretch>
            <a:fillRect/>
          </a:stretch>
        </p:blipFill>
        <p:spPr>
          <a:xfrm>
            <a:off x="2823276" y="1604325"/>
            <a:ext cx="181199" cy="181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nf-core </a:t>
            </a:r>
            <a:br>
              <a:rPr lang="en"/>
            </a:br>
            <a:r>
              <a:rPr lang="en"/>
              <a:t>launch GUI</a:t>
            </a:r>
            <a:br>
              <a:rPr lang="en"/>
            </a:br>
            <a:endParaRPr/>
          </a:p>
        </p:txBody>
      </p:sp>
      <p:sp>
        <p:nvSpPr>
          <p:cNvPr id="578" name="Google Shape;57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9" name="Google Shape;579;p57"/>
          <p:cNvPicPr preferRelativeResize="0"/>
          <p:nvPr/>
        </p:nvPicPr>
        <p:blipFill>
          <a:blip r:embed="rId3">
            <a:alphaModFix/>
          </a:blip>
          <a:stretch>
            <a:fillRect/>
          </a:stretch>
        </p:blipFill>
        <p:spPr>
          <a:xfrm>
            <a:off x="204850" y="900150"/>
            <a:ext cx="5668900" cy="3343201"/>
          </a:xfrm>
          <a:prstGeom prst="rect">
            <a:avLst/>
          </a:prstGeom>
          <a:noFill/>
          <a:ln>
            <a:noFill/>
          </a:ln>
          <a:effectLst>
            <a:outerShdw blurRad="57150" rotWithShape="0" algn="bl" dir="5400000" dist="19050">
              <a:srgbClr val="000000">
                <a:alpha val="50000"/>
              </a:srgbClr>
            </a:outerShdw>
          </a:effectLst>
        </p:spPr>
      </p:pic>
      <p:sp>
        <p:nvSpPr>
          <p:cNvPr id="580" name="Google Shape;580;p57"/>
          <p:cNvSpPr/>
          <p:nvPr/>
        </p:nvSpPr>
        <p:spPr>
          <a:xfrm>
            <a:off x="108750" y="777900"/>
            <a:ext cx="5861100" cy="3587700"/>
          </a:xfrm>
          <a:prstGeom prst="rect">
            <a:avLst/>
          </a:prstGeom>
          <a:solidFill>
            <a:srgbClr val="FFFFFF">
              <a:alpha val="7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581" name="Google Shape;581;p57"/>
          <p:cNvPicPr preferRelativeResize="0"/>
          <p:nvPr/>
        </p:nvPicPr>
        <p:blipFill>
          <a:blip r:embed="rId4">
            <a:alphaModFix/>
          </a:blip>
          <a:stretch>
            <a:fillRect/>
          </a:stretch>
        </p:blipFill>
        <p:spPr>
          <a:xfrm>
            <a:off x="1608200" y="1308100"/>
            <a:ext cx="5199132" cy="3343199"/>
          </a:xfrm>
          <a:prstGeom prst="rect">
            <a:avLst/>
          </a:prstGeom>
          <a:noFill/>
          <a:ln>
            <a:noFill/>
          </a:ln>
          <a:effectLst>
            <a:outerShdw blurRad="57150" rotWithShape="0" algn="bl" dir="5400000" dist="19050">
              <a:srgbClr val="000000">
                <a:alpha val="50000"/>
              </a:srgbClr>
            </a:outerShdw>
          </a:effectLst>
        </p:spPr>
      </p:pic>
      <p:sp>
        <p:nvSpPr>
          <p:cNvPr id="582" name="Google Shape;582;p57"/>
          <p:cNvSpPr/>
          <p:nvPr/>
        </p:nvSpPr>
        <p:spPr>
          <a:xfrm>
            <a:off x="1454950" y="1185850"/>
            <a:ext cx="5861100" cy="3587700"/>
          </a:xfrm>
          <a:prstGeom prst="rect">
            <a:avLst/>
          </a:prstGeom>
          <a:solidFill>
            <a:srgbClr val="FFFFFF">
              <a:alpha val="7500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583" name="Google Shape;583;p57"/>
          <p:cNvPicPr preferRelativeResize="0"/>
          <p:nvPr/>
        </p:nvPicPr>
        <p:blipFill>
          <a:blip r:embed="rId5">
            <a:alphaModFix/>
          </a:blip>
          <a:stretch>
            <a:fillRect/>
          </a:stretch>
        </p:blipFill>
        <p:spPr>
          <a:xfrm>
            <a:off x="3369725" y="1651000"/>
            <a:ext cx="5327712" cy="3343201"/>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8"/>
          <p:cNvSpPr txBox="1"/>
          <p:nvPr>
            <p:ph type="title"/>
          </p:nvPr>
        </p:nvSpPr>
        <p:spPr>
          <a:xfrm>
            <a:off x="0" y="0"/>
            <a:ext cx="9144000" cy="101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Configuring nf-core pipelines</a:t>
            </a:r>
            <a:endParaRPr/>
          </a:p>
        </p:txBody>
      </p:sp>
      <p:sp>
        <p:nvSpPr>
          <p:cNvPr id="589" name="Google Shape;589;p5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300">
                <a:latin typeface="Open Sans Light"/>
                <a:ea typeface="Open Sans Light"/>
                <a:cs typeface="Open Sans Light"/>
                <a:sym typeface="Open Sans Light"/>
              </a:rPr>
              <a:t>‹#›</a:t>
            </a:fld>
            <a:endParaRPr sz="1300">
              <a:latin typeface="Open Sans Light"/>
              <a:ea typeface="Open Sans Light"/>
              <a:cs typeface="Open Sans Light"/>
              <a:sym typeface="Open Sans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9"/>
          <p:cNvSpPr txBox="1"/>
          <p:nvPr>
            <p:ph type="title"/>
          </p:nvPr>
        </p:nvSpPr>
        <p:spPr>
          <a:xfrm>
            <a:off x="0" y="0"/>
            <a:ext cx="4494900" cy="11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Adapting execution to</a:t>
            </a:r>
            <a:br>
              <a:rPr lang="en"/>
            </a:br>
            <a:r>
              <a:rPr lang="en"/>
              <a:t>your infrastructure</a:t>
            </a:r>
            <a:br>
              <a:rPr lang="en"/>
            </a:br>
            <a:endParaRPr/>
          </a:p>
        </p:txBody>
      </p:sp>
      <p:sp>
        <p:nvSpPr>
          <p:cNvPr id="595" name="Google Shape;595;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get the workflow manager to work most efficiently, we must tell the pipeline about the infrastructure it is running on. We do this with </a:t>
            </a:r>
            <a:r>
              <a:rPr b="1" lang="en">
                <a:solidFill>
                  <a:schemeClr val="accent1"/>
                </a:solidFill>
                <a:latin typeface="Inter"/>
                <a:ea typeface="Inter"/>
                <a:cs typeface="Inter"/>
                <a:sym typeface="Inter"/>
              </a:rPr>
              <a:t>configs</a:t>
            </a:r>
            <a:r>
              <a:rPr lang="en"/>
              <a:t>.</a:t>
            </a:r>
            <a:endParaRPr/>
          </a:p>
          <a:p>
            <a:pPr indent="0" lvl="0" marL="0" rtl="0" algn="l">
              <a:spcBef>
                <a:spcPts val="1200"/>
              </a:spcBef>
              <a:spcAft>
                <a:spcPts val="1200"/>
              </a:spcAft>
              <a:buNone/>
            </a:pPr>
            <a:r>
              <a:rPr lang="en"/>
              <a:t>You can also use these configs to create a </a:t>
            </a:r>
            <a:r>
              <a:rPr b="1" lang="en">
                <a:solidFill>
                  <a:schemeClr val="accent1"/>
                </a:solidFill>
                <a:latin typeface="Inter"/>
                <a:ea typeface="Inter"/>
                <a:cs typeface="Inter"/>
                <a:sym typeface="Inter"/>
              </a:rPr>
              <a:t>reusable ‘settings’</a:t>
            </a:r>
            <a:r>
              <a:rPr lang="en"/>
              <a:t> file, allowing you to re-run the pipeline on different datasets.</a:t>
            </a:r>
            <a:endParaRPr/>
          </a:p>
        </p:txBody>
      </p:sp>
      <p:sp>
        <p:nvSpPr>
          <p:cNvPr id="596" name="Google Shape;596;p59"/>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60"/>
          <p:cNvPicPr preferRelativeResize="0"/>
          <p:nvPr/>
        </p:nvPicPr>
        <p:blipFill>
          <a:blip r:embed="rId3">
            <a:alphaModFix/>
          </a:blip>
          <a:stretch>
            <a:fillRect/>
          </a:stretch>
        </p:blipFill>
        <p:spPr>
          <a:xfrm>
            <a:off x="4494900" y="1017725"/>
            <a:ext cx="4129951" cy="3910134"/>
          </a:xfrm>
          <a:prstGeom prst="rect">
            <a:avLst/>
          </a:prstGeom>
          <a:noFill/>
          <a:ln>
            <a:noFill/>
          </a:ln>
        </p:spPr>
      </p:pic>
      <p:sp>
        <p:nvSpPr>
          <p:cNvPr id="602" name="Google Shape;602;p60"/>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Configs for </a:t>
            </a:r>
            <a:br>
              <a:rPr lang="en"/>
            </a:br>
            <a:r>
              <a:rPr lang="en"/>
              <a:t>infrastructure </a:t>
            </a:r>
            <a:endParaRPr/>
          </a:p>
        </p:txBody>
      </p:sp>
      <p:sp>
        <p:nvSpPr>
          <p:cNvPr id="603" name="Google Shape;603;p6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Specify how your machine or HPC cluster works</a:t>
            </a:r>
            <a:endParaRPr/>
          </a:p>
          <a:p>
            <a:pPr indent="-304165" lvl="0" marL="457200" rtl="0" algn="l">
              <a:spcBef>
                <a:spcPts val="1200"/>
              </a:spcBef>
              <a:spcAft>
                <a:spcPts val="0"/>
              </a:spcAft>
              <a:buSzPct val="100000"/>
              <a:buChar char="●"/>
            </a:pPr>
            <a:r>
              <a:rPr lang="en"/>
              <a:t>Computing resource </a:t>
            </a:r>
            <a:r>
              <a:rPr b="1" lang="en">
                <a:solidFill>
                  <a:schemeClr val="accent1"/>
                </a:solidFill>
                <a:latin typeface="Inter"/>
                <a:ea typeface="Inter"/>
                <a:cs typeface="Inter"/>
                <a:sym typeface="Inter"/>
              </a:rPr>
              <a:t>maximums</a:t>
            </a:r>
            <a:endParaRPr b="1">
              <a:solidFill>
                <a:schemeClr val="accent1"/>
              </a:solidFill>
              <a:latin typeface="Inter"/>
              <a:ea typeface="Inter"/>
              <a:cs typeface="Inter"/>
              <a:sym typeface="Inter"/>
            </a:endParaRPr>
          </a:p>
          <a:p>
            <a:pPr indent="0" lvl="0" marL="0" rtl="0" algn="l">
              <a:spcBef>
                <a:spcPts val="1200"/>
              </a:spcBef>
              <a:spcAft>
                <a:spcPts val="0"/>
              </a:spcAft>
              <a:buNone/>
            </a:pPr>
            <a:r>
              <a:t/>
            </a:r>
            <a:endParaRPr/>
          </a:p>
          <a:p>
            <a:pPr indent="-304165" lvl="0" marL="457200" rtl="0" algn="l">
              <a:spcBef>
                <a:spcPts val="1200"/>
              </a:spcBef>
              <a:spcAft>
                <a:spcPts val="0"/>
              </a:spcAft>
              <a:buSzPct val="100000"/>
              <a:buChar char="●"/>
            </a:pPr>
            <a:r>
              <a:rPr lang="en"/>
              <a:t>Scheduler &amp; queues</a:t>
            </a:r>
            <a:endParaRPr/>
          </a:p>
          <a:p>
            <a:pPr indent="0" lvl="0" marL="0" rtl="0" algn="l">
              <a:spcBef>
                <a:spcPts val="1200"/>
              </a:spcBef>
              <a:spcAft>
                <a:spcPts val="0"/>
              </a:spcAft>
              <a:buNone/>
            </a:pPr>
            <a:r>
              <a:t/>
            </a:r>
            <a:endParaRPr/>
          </a:p>
          <a:p>
            <a:pPr indent="-304165" lvl="0" marL="457200" rtl="0" algn="l">
              <a:spcBef>
                <a:spcPts val="1200"/>
              </a:spcBef>
              <a:spcAft>
                <a:spcPts val="0"/>
              </a:spcAft>
              <a:buSzPct val="100000"/>
              <a:buChar char="●"/>
            </a:pPr>
            <a:r>
              <a:rPr lang="en"/>
              <a:t>Job specific specifications</a:t>
            </a:r>
            <a:endParaRPr/>
          </a:p>
          <a:p>
            <a:pPr indent="0" lvl="0" marL="0" rtl="0" algn="l">
              <a:spcBef>
                <a:spcPts val="1200"/>
              </a:spcBef>
              <a:spcAft>
                <a:spcPts val="0"/>
              </a:spcAft>
              <a:buNone/>
            </a:pPr>
            <a:r>
              <a:t/>
            </a:r>
            <a:endParaRPr/>
          </a:p>
          <a:p>
            <a:pPr indent="-304165" lvl="0" marL="457200" rtl="0" algn="l">
              <a:spcBef>
                <a:spcPts val="1200"/>
              </a:spcBef>
              <a:spcAft>
                <a:spcPts val="0"/>
              </a:spcAft>
              <a:buSzPct val="100000"/>
              <a:buChar char="●"/>
            </a:pPr>
            <a:r>
              <a:rPr lang="en"/>
              <a:t>Software environment</a:t>
            </a:r>
            <a:endParaRPr/>
          </a:p>
          <a:p>
            <a:pPr indent="0" lvl="0" marL="457200" rtl="0" algn="l">
              <a:spcBef>
                <a:spcPts val="1200"/>
              </a:spcBef>
              <a:spcAft>
                <a:spcPts val="0"/>
              </a:spcAft>
              <a:buNone/>
            </a:pPr>
            <a:r>
              <a:t/>
            </a:r>
            <a:endParaRPr/>
          </a:p>
          <a:p>
            <a:pPr indent="-304165" lvl="0" marL="457200" rtl="0" algn="l">
              <a:spcBef>
                <a:spcPts val="1200"/>
              </a:spcBef>
              <a:spcAft>
                <a:spcPts val="0"/>
              </a:spcAft>
              <a:buSzPct val="100000"/>
              <a:buChar char="●"/>
            </a:pPr>
            <a:r>
              <a:rPr lang="en"/>
              <a:t>Common resources</a:t>
            </a:r>
            <a:endParaRPr/>
          </a:p>
        </p:txBody>
      </p:sp>
      <p:sp>
        <p:nvSpPr>
          <p:cNvPr id="604" name="Google Shape;604;p6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605" name="Google Shape;605;p60"/>
          <p:cNvCxnSpPr/>
          <p:nvPr/>
        </p:nvCxnSpPr>
        <p:spPr>
          <a:xfrm>
            <a:off x="3324600" y="1666875"/>
            <a:ext cx="1544100" cy="438600"/>
          </a:xfrm>
          <a:prstGeom prst="straightConnector1">
            <a:avLst/>
          </a:prstGeom>
          <a:noFill/>
          <a:ln cap="flat" cmpd="sng" w="19050">
            <a:solidFill>
              <a:srgbClr val="9E9E9E"/>
            </a:solidFill>
            <a:prstDash val="solid"/>
            <a:round/>
            <a:headEnd len="med" w="med" type="oval"/>
            <a:tailEnd len="med" w="med" type="triangle"/>
          </a:ln>
        </p:spPr>
      </p:cxnSp>
      <p:cxnSp>
        <p:nvCxnSpPr>
          <p:cNvPr id="606" name="Google Shape;606;p60"/>
          <p:cNvCxnSpPr/>
          <p:nvPr/>
        </p:nvCxnSpPr>
        <p:spPr>
          <a:xfrm>
            <a:off x="2467775" y="2319025"/>
            <a:ext cx="2303400" cy="525000"/>
          </a:xfrm>
          <a:prstGeom prst="straightConnector1">
            <a:avLst/>
          </a:prstGeom>
          <a:noFill/>
          <a:ln cap="flat" cmpd="sng" w="19050">
            <a:solidFill>
              <a:srgbClr val="9E9E9E"/>
            </a:solidFill>
            <a:prstDash val="solid"/>
            <a:round/>
            <a:headEnd len="med" w="med" type="oval"/>
            <a:tailEnd len="med" w="med" type="triangle"/>
          </a:ln>
        </p:spPr>
      </p:cxnSp>
      <p:cxnSp>
        <p:nvCxnSpPr>
          <p:cNvPr id="607" name="Google Shape;607;p60"/>
          <p:cNvCxnSpPr/>
          <p:nvPr/>
        </p:nvCxnSpPr>
        <p:spPr>
          <a:xfrm>
            <a:off x="2834175" y="2944675"/>
            <a:ext cx="1917600" cy="171300"/>
          </a:xfrm>
          <a:prstGeom prst="straightConnector1">
            <a:avLst/>
          </a:prstGeom>
          <a:noFill/>
          <a:ln cap="flat" cmpd="sng" w="19050">
            <a:solidFill>
              <a:srgbClr val="9E9E9E"/>
            </a:solidFill>
            <a:prstDash val="solid"/>
            <a:round/>
            <a:headEnd len="med" w="med" type="oval"/>
            <a:tailEnd len="med" w="med" type="triangle"/>
          </a:ln>
        </p:spPr>
      </p:cxnSp>
      <p:cxnSp>
        <p:nvCxnSpPr>
          <p:cNvPr id="608" name="Google Shape;608;p60"/>
          <p:cNvCxnSpPr/>
          <p:nvPr/>
        </p:nvCxnSpPr>
        <p:spPr>
          <a:xfrm>
            <a:off x="2550950" y="3590450"/>
            <a:ext cx="2298000" cy="371100"/>
          </a:xfrm>
          <a:prstGeom prst="straightConnector1">
            <a:avLst/>
          </a:prstGeom>
          <a:noFill/>
          <a:ln cap="flat" cmpd="sng" w="19050">
            <a:solidFill>
              <a:srgbClr val="9E9E9E"/>
            </a:solidFill>
            <a:prstDash val="solid"/>
            <a:round/>
            <a:headEnd len="med" w="med" type="oval"/>
            <a:tailEnd len="med" w="med" type="triangle"/>
          </a:ln>
        </p:spPr>
      </p:cxnSp>
      <p:cxnSp>
        <p:nvCxnSpPr>
          <p:cNvPr id="609" name="Google Shape;609;p60"/>
          <p:cNvCxnSpPr/>
          <p:nvPr/>
        </p:nvCxnSpPr>
        <p:spPr>
          <a:xfrm>
            <a:off x="2402050" y="4197775"/>
            <a:ext cx="2427600" cy="26400"/>
          </a:xfrm>
          <a:prstGeom prst="straightConnector1">
            <a:avLst/>
          </a:prstGeom>
          <a:noFill/>
          <a:ln cap="flat" cmpd="sng" w="19050">
            <a:solidFill>
              <a:srgbClr val="9E9E9E"/>
            </a:solidFill>
            <a:prstDash val="solid"/>
            <a:round/>
            <a:headEnd len="med" w="med" type="oval"/>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idx="4294967295" type="body"/>
          </p:nvPr>
        </p:nvSpPr>
        <p:spPr>
          <a:xfrm>
            <a:off x="1005937" y="2049988"/>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
                <a:solidFill>
                  <a:schemeClr val="dk1"/>
                </a:solidFill>
              </a:rPr>
              <a:t>Develop with the community</a:t>
            </a:r>
            <a:endParaRPr>
              <a:solidFill>
                <a:schemeClr val="dk1"/>
              </a:solidFill>
            </a:endParaRPr>
          </a:p>
        </p:txBody>
      </p:sp>
      <p:pic>
        <p:nvPicPr>
          <p:cNvPr descr="Google Shape;929;p92" id="156" name="Google Shape;156;p25"/>
          <p:cNvPicPr preferRelativeResize="0"/>
          <p:nvPr>
            <p:ph idx="2" type="pic"/>
          </p:nvPr>
        </p:nvPicPr>
        <p:blipFill rotWithShape="1">
          <a:blip r:embed="rId3">
            <a:alphaModFix/>
          </a:blip>
          <a:srcRect b="0" l="0" r="0" t="0"/>
          <a:stretch/>
        </p:blipFill>
        <p:spPr>
          <a:xfrm>
            <a:off x="456763" y="1579571"/>
            <a:ext cx="411602" cy="329283"/>
          </a:xfrm>
          <a:prstGeom prst="rect">
            <a:avLst/>
          </a:prstGeom>
          <a:noFill/>
          <a:ln>
            <a:noFill/>
          </a:ln>
        </p:spPr>
      </p:pic>
      <p:sp>
        <p:nvSpPr>
          <p:cNvPr id="157" name="Google Shape;157;p25"/>
          <p:cNvSpPr txBox="1"/>
          <p:nvPr/>
        </p:nvSpPr>
        <p:spPr>
          <a:xfrm>
            <a:off x="1006042" y="3180518"/>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Helper Tools</a:t>
            </a:r>
            <a:endParaRPr b="0" i="0" sz="1400" u="none" cap="none" strike="noStrike">
              <a:solidFill>
                <a:schemeClr val="dk1"/>
              </a:solidFill>
              <a:latin typeface="Arial"/>
              <a:ea typeface="Arial"/>
              <a:cs typeface="Arial"/>
              <a:sym typeface="Arial"/>
            </a:endParaRPr>
          </a:p>
        </p:txBody>
      </p:sp>
      <p:sp>
        <p:nvSpPr>
          <p:cNvPr id="158" name="Google Shape;158;p25"/>
          <p:cNvSpPr txBox="1"/>
          <p:nvPr/>
        </p:nvSpPr>
        <p:spPr>
          <a:xfrm>
            <a:off x="1005937" y="3636893"/>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Tools built for everyone</a:t>
            </a:r>
            <a:endParaRPr b="0" i="0" sz="1400" u="none" cap="none" strike="noStrike">
              <a:solidFill>
                <a:schemeClr val="dk1"/>
              </a:solidFill>
              <a:latin typeface="Arial"/>
              <a:ea typeface="Arial"/>
              <a:cs typeface="Arial"/>
              <a:sym typeface="Arial"/>
            </a:endParaRPr>
          </a:p>
        </p:txBody>
      </p:sp>
      <p:pic>
        <p:nvPicPr>
          <p:cNvPr descr="Google Shape;932;p92" id="159" name="Google Shape;159;p25"/>
          <p:cNvPicPr preferRelativeResize="0"/>
          <p:nvPr>
            <p:ph idx="3" type="pic"/>
          </p:nvPr>
        </p:nvPicPr>
        <p:blipFill rotWithShape="1">
          <a:blip r:embed="rId4">
            <a:alphaModFix/>
          </a:blip>
          <a:srcRect b="0" l="0" r="0" t="0"/>
          <a:stretch/>
        </p:blipFill>
        <p:spPr>
          <a:xfrm>
            <a:off x="456763" y="3125316"/>
            <a:ext cx="411601" cy="411601"/>
          </a:xfrm>
          <a:prstGeom prst="rect">
            <a:avLst/>
          </a:prstGeom>
          <a:noFill/>
          <a:ln>
            <a:noFill/>
          </a:ln>
        </p:spPr>
      </p:pic>
      <p:sp>
        <p:nvSpPr>
          <p:cNvPr id="160" name="Google Shape;160;p25"/>
          <p:cNvSpPr txBox="1"/>
          <p:nvPr/>
        </p:nvSpPr>
        <p:spPr>
          <a:xfrm>
            <a:off x="6675105" y="1593612"/>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Collaboration</a:t>
            </a:r>
            <a:endParaRPr b="0" i="0" sz="1400" u="none" cap="none" strike="noStrike">
              <a:solidFill>
                <a:schemeClr val="dk1"/>
              </a:solidFill>
              <a:latin typeface="Arial"/>
              <a:ea typeface="Arial"/>
              <a:cs typeface="Arial"/>
              <a:sym typeface="Arial"/>
            </a:endParaRPr>
          </a:p>
        </p:txBody>
      </p:sp>
      <p:sp>
        <p:nvSpPr>
          <p:cNvPr id="161" name="Google Shape;161;p25"/>
          <p:cNvSpPr txBox="1"/>
          <p:nvPr/>
        </p:nvSpPr>
        <p:spPr>
          <a:xfrm>
            <a:off x="6675000" y="2049988"/>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No duplicate pipelines within nf-core</a:t>
            </a:r>
            <a:endParaRPr b="0" i="0" sz="1400" u="none" cap="none" strike="noStrike">
              <a:solidFill>
                <a:schemeClr val="dk1"/>
              </a:solidFill>
              <a:latin typeface="Arial"/>
              <a:ea typeface="Arial"/>
              <a:cs typeface="Arial"/>
              <a:sym typeface="Arial"/>
            </a:endParaRPr>
          </a:p>
        </p:txBody>
      </p:sp>
      <p:pic>
        <p:nvPicPr>
          <p:cNvPr descr="Google Shape;935;p92" id="162" name="Google Shape;162;p25"/>
          <p:cNvPicPr preferRelativeResize="0"/>
          <p:nvPr>
            <p:ph idx="4" type="pic"/>
          </p:nvPr>
        </p:nvPicPr>
        <p:blipFill rotWithShape="1">
          <a:blip r:embed="rId5">
            <a:alphaModFix/>
          </a:blip>
          <a:srcRect b="0" l="0" r="0" t="0"/>
          <a:stretch/>
        </p:blipFill>
        <p:spPr>
          <a:xfrm>
            <a:off x="6153275" y="1538411"/>
            <a:ext cx="358466" cy="409667"/>
          </a:xfrm>
          <a:prstGeom prst="rect">
            <a:avLst/>
          </a:prstGeom>
          <a:noFill/>
          <a:ln>
            <a:noFill/>
          </a:ln>
        </p:spPr>
      </p:pic>
      <p:sp>
        <p:nvSpPr>
          <p:cNvPr id="163" name="Google Shape;163;p25"/>
          <p:cNvSpPr txBox="1"/>
          <p:nvPr/>
        </p:nvSpPr>
        <p:spPr>
          <a:xfrm>
            <a:off x="6675105" y="3180518"/>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Components</a:t>
            </a:r>
            <a:endParaRPr b="0" i="0" sz="1400" u="none" cap="none" strike="noStrike">
              <a:solidFill>
                <a:schemeClr val="dk1"/>
              </a:solidFill>
              <a:latin typeface="Arial"/>
              <a:ea typeface="Arial"/>
              <a:cs typeface="Arial"/>
              <a:sym typeface="Arial"/>
            </a:endParaRPr>
          </a:p>
        </p:txBody>
      </p:sp>
      <p:sp>
        <p:nvSpPr>
          <p:cNvPr id="164" name="Google Shape;164;p25"/>
          <p:cNvSpPr txBox="1"/>
          <p:nvPr/>
        </p:nvSpPr>
        <p:spPr>
          <a:xfrm>
            <a:off x="6675000" y="3636893"/>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Collaborate on component-level</a:t>
            </a:r>
            <a:endParaRPr b="0" i="0" sz="1400" u="none" cap="none" strike="noStrike">
              <a:solidFill>
                <a:schemeClr val="dk1"/>
              </a:solidFill>
              <a:latin typeface="Arial"/>
              <a:ea typeface="Arial"/>
              <a:cs typeface="Arial"/>
              <a:sym typeface="Arial"/>
            </a:endParaRPr>
          </a:p>
        </p:txBody>
      </p:sp>
      <p:pic>
        <p:nvPicPr>
          <p:cNvPr descr="Google Shape;938;p92" id="165" name="Google Shape;165;p25"/>
          <p:cNvPicPr preferRelativeResize="0"/>
          <p:nvPr>
            <p:ph idx="5" type="pic"/>
          </p:nvPr>
        </p:nvPicPr>
        <p:blipFill rotWithShape="1">
          <a:blip r:embed="rId6">
            <a:alphaModFix/>
          </a:blip>
          <a:srcRect b="0" l="0" r="29" t="0"/>
          <a:stretch/>
        </p:blipFill>
        <p:spPr>
          <a:xfrm>
            <a:off x="6125948" y="3152924"/>
            <a:ext cx="411479" cy="356402"/>
          </a:xfrm>
          <a:prstGeom prst="rect">
            <a:avLst/>
          </a:prstGeom>
          <a:noFill/>
          <a:ln>
            <a:noFill/>
          </a:ln>
        </p:spPr>
      </p:pic>
      <p:sp>
        <p:nvSpPr>
          <p:cNvPr id="166" name="Google Shape;166;p25"/>
          <p:cNvSpPr txBox="1"/>
          <p:nvPr/>
        </p:nvSpPr>
        <p:spPr>
          <a:xfrm>
            <a:off x="3854310" y="1593612"/>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Standards</a:t>
            </a:r>
            <a:endParaRPr b="0" i="0" sz="1400" u="none" cap="none" strike="noStrike">
              <a:solidFill>
                <a:schemeClr val="dk1"/>
              </a:solidFill>
              <a:latin typeface="Arial"/>
              <a:ea typeface="Arial"/>
              <a:cs typeface="Arial"/>
              <a:sym typeface="Arial"/>
            </a:endParaRPr>
          </a:p>
        </p:txBody>
      </p:sp>
      <p:sp>
        <p:nvSpPr>
          <p:cNvPr id="167" name="Google Shape;167;p25"/>
          <p:cNvSpPr txBox="1"/>
          <p:nvPr/>
        </p:nvSpPr>
        <p:spPr>
          <a:xfrm>
            <a:off x="3854205" y="2049988"/>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Use a common template</a:t>
            </a:r>
            <a:endParaRPr b="0" i="0" sz="1400" u="none" cap="none" strike="noStrike">
              <a:solidFill>
                <a:schemeClr val="dk1"/>
              </a:solidFill>
              <a:latin typeface="Arial"/>
              <a:ea typeface="Arial"/>
              <a:cs typeface="Arial"/>
              <a:sym typeface="Arial"/>
            </a:endParaRPr>
          </a:p>
        </p:txBody>
      </p:sp>
      <p:pic>
        <p:nvPicPr>
          <p:cNvPr descr="Google Shape;941;p92" id="168" name="Google Shape;168;p25"/>
          <p:cNvPicPr preferRelativeResize="0"/>
          <p:nvPr>
            <p:ph idx="6" type="pic"/>
          </p:nvPr>
        </p:nvPicPr>
        <p:blipFill rotWithShape="1">
          <a:blip r:embed="rId7">
            <a:alphaModFix/>
          </a:blip>
          <a:srcRect b="0" l="0" r="0" t="0"/>
          <a:stretch/>
        </p:blipFill>
        <p:spPr>
          <a:xfrm>
            <a:off x="3305030" y="1550470"/>
            <a:ext cx="411601" cy="387400"/>
          </a:xfrm>
          <a:prstGeom prst="rect">
            <a:avLst/>
          </a:prstGeom>
          <a:noFill/>
          <a:ln>
            <a:noFill/>
          </a:ln>
        </p:spPr>
      </p:pic>
      <p:sp>
        <p:nvSpPr>
          <p:cNvPr id="169" name="Google Shape;169;p25"/>
          <p:cNvSpPr txBox="1"/>
          <p:nvPr/>
        </p:nvSpPr>
        <p:spPr>
          <a:xfrm>
            <a:off x="3854310" y="3180518"/>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Compatibility</a:t>
            </a:r>
            <a:endParaRPr b="0" i="0" sz="1400" u="none" cap="none" strike="noStrike">
              <a:solidFill>
                <a:schemeClr val="dk1"/>
              </a:solidFill>
              <a:latin typeface="Arial"/>
              <a:ea typeface="Arial"/>
              <a:cs typeface="Arial"/>
              <a:sym typeface="Arial"/>
            </a:endParaRPr>
          </a:p>
        </p:txBody>
      </p:sp>
      <p:sp>
        <p:nvSpPr>
          <p:cNvPr id="170" name="Google Shape;170;p25"/>
          <p:cNvSpPr txBox="1"/>
          <p:nvPr/>
        </p:nvSpPr>
        <p:spPr>
          <a:xfrm>
            <a:off x="3854205" y="3636893"/>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Tools work for any Nextflow pipeline</a:t>
            </a:r>
            <a:endParaRPr b="0" i="0" sz="1400" u="none" cap="none" strike="noStrike">
              <a:solidFill>
                <a:schemeClr val="dk1"/>
              </a:solidFill>
              <a:latin typeface="Arial"/>
              <a:ea typeface="Arial"/>
              <a:cs typeface="Arial"/>
              <a:sym typeface="Arial"/>
            </a:endParaRPr>
          </a:p>
        </p:txBody>
      </p:sp>
      <p:pic>
        <p:nvPicPr>
          <p:cNvPr descr="Google Shape;944;p92" id="171" name="Google Shape;171;p25"/>
          <p:cNvPicPr preferRelativeResize="0"/>
          <p:nvPr>
            <p:ph idx="7" type="pic"/>
          </p:nvPr>
        </p:nvPicPr>
        <p:blipFill rotWithShape="1">
          <a:blip r:embed="rId8">
            <a:alphaModFix/>
          </a:blip>
          <a:srcRect b="0" l="0" r="0" t="0"/>
          <a:stretch/>
        </p:blipFill>
        <p:spPr>
          <a:xfrm>
            <a:off x="3305030" y="3125316"/>
            <a:ext cx="411601" cy="411601"/>
          </a:xfrm>
          <a:prstGeom prst="rect">
            <a:avLst/>
          </a:prstGeom>
          <a:noFill/>
          <a:ln>
            <a:noFill/>
          </a:ln>
        </p:spPr>
      </p:pic>
      <p:sp>
        <p:nvSpPr>
          <p:cNvPr id="172" name="Google Shape;172;p25"/>
          <p:cNvSpPr txBox="1"/>
          <p:nvPr/>
        </p:nvSpPr>
        <p:spPr>
          <a:xfrm>
            <a:off x="53725" y="80850"/>
            <a:ext cx="3934800" cy="805500"/>
          </a:xfrm>
          <a:prstGeom prst="rect">
            <a:avLst/>
          </a:prstGeom>
          <a:noFill/>
          <a:ln>
            <a:noFill/>
          </a:ln>
        </p:spPr>
        <p:txBody>
          <a:bodyPr anchorCtr="0" anchor="t" bIns="0" lIns="0" spcFirstLastPara="1" rIns="0" wrap="square" tIns="0">
            <a:normAutofit lnSpcReduction="10000"/>
          </a:bodyPr>
          <a:lstStyle/>
          <a:p>
            <a:pPr indent="0" lvl="0" marL="0" marR="0" rtl="0" algn="l">
              <a:lnSpc>
                <a:spcPct val="100000"/>
              </a:lnSpc>
              <a:spcBef>
                <a:spcPts val="0"/>
              </a:spcBef>
              <a:spcAft>
                <a:spcPts val="0"/>
              </a:spcAft>
              <a:buClr>
                <a:srgbClr val="FFFFFF"/>
              </a:buClr>
              <a:buSzPts val="1994"/>
              <a:buFont typeface="Inter"/>
              <a:buNone/>
            </a:pPr>
            <a:r>
              <a:rPr b="1" i="0" lang="en" sz="1994" u="none" cap="none" strike="noStrike">
                <a:solidFill>
                  <a:srgbClr val="FFFFFF"/>
                </a:solidFill>
                <a:latin typeface="Inter"/>
                <a:ea typeface="Inter"/>
                <a:cs typeface="Inter"/>
                <a:sym typeface="Inter"/>
              </a:rPr>
              <a:t>nf-core principles</a:t>
            </a:r>
            <a:endParaRPr b="1" i="0" sz="1994" u="none" cap="none" strike="noStrike">
              <a:solidFill>
                <a:srgbClr val="FFFFFF"/>
              </a:solidFill>
              <a:latin typeface="Inter"/>
              <a:ea typeface="Inter"/>
              <a:cs typeface="Inter"/>
              <a:sym typeface="Inter"/>
            </a:endParaRPr>
          </a:p>
          <a:p>
            <a:pPr indent="0" lvl="0" marL="0" rtl="0" algn="l">
              <a:spcBef>
                <a:spcPts val="0"/>
              </a:spcBef>
              <a:spcAft>
                <a:spcPts val="0"/>
              </a:spcAft>
              <a:buClr>
                <a:schemeClr val="lt1"/>
              </a:buClr>
              <a:buSzPts val="1400"/>
              <a:buFont typeface="Inter Light"/>
              <a:buNone/>
            </a:pPr>
            <a:r>
              <a:rPr lang="en">
                <a:solidFill>
                  <a:schemeClr val="lt1"/>
                </a:solidFill>
                <a:latin typeface="Inter Light"/>
                <a:ea typeface="Inter Light"/>
                <a:cs typeface="Inter Light"/>
                <a:sym typeface="Inter Light"/>
              </a:rPr>
              <a:t>Principles that guide the nf-core community</a:t>
            </a:r>
            <a:endParaRPr>
              <a:solidFill>
                <a:schemeClr val="dk1"/>
              </a:solidFill>
            </a:endParaRPr>
          </a:p>
          <a:p>
            <a:pPr indent="0" lvl="0" marL="0" marR="0" rtl="0" algn="l">
              <a:lnSpc>
                <a:spcPct val="100000"/>
              </a:lnSpc>
              <a:spcBef>
                <a:spcPts val="0"/>
              </a:spcBef>
              <a:spcAft>
                <a:spcPts val="0"/>
              </a:spcAft>
              <a:buClr>
                <a:srgbClr val="FFFFFF"/>
              </a:buClr>
              <a:buSzPts val="1994"/>
              <a:buFont typeface="Inter"/>
              <a:buNone/>
            </a:pPr>
            <a:r>
              <a:t/>
            </a:r>
            <a:endParaRPr b="1" sz="1994">
              <a:solidFill>
                <a:srgbClr val="FFFFFF"/>
              </a:solidFill>
              <a:latin typeface="Inter"/>
              <a:ea typeface="Inter"/>
              <a:cs typeface="Inter"/>
              <a:sym typeface="Inter"/>
            </a:endParaRPr>
          </a:p>
        </p:txBody>
      </p:sp>
      <p:sp>
        <p:nvSpPr>
          <p:cNvPr id="173" name="Google Shape;173;p25"/>
          <p:cNvSpPr txBox="1"/>
          <p:nvPr/>
        </p:nvSpPr>
        <p:spPr>
          <a:xfrm>
            <a:off x="1005935" y="1565050"/>
            <a:ext cx="2011800" cy="356400"/>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lt1"/>
              </a:buClr>
              <a:buSzPts val="1800"/>
              <a:buFont typeface="Inter"/>
              <a:buNone/>
            </a:pPr>
            <a:r>
              <a:rPr b="1" lang="en" sz="1800">
                <a:solidFill>
                  <a:schemeClr val="dk1"/>
                </a:solidFill>
              </a:rPr>
              <a:t>Cooperation</a:t>
            </a:r>
            <a:endParaRPr b="1" sz="1800">
              <a:solidFill>
                <a:schemeClr val="dk1"/>
              </a:solidFill>
              <a:latin typeface="Inter"/>
              <a:ea typeface="Inter"/>
              <a:cs typeface="Inter"/>
              <a:sym typeface="Inter"/>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1"/>
          <p:cNvSpPr txBox="1"/>
          <p:nvPr>
            <p:ph type="title"/>
          </p:nvPr>
        </p:nvSpPr>
        <p:spPr>
          <a:xfrm>
            <a:off x="0" y="0"/>
            <a:ext cx="4494900" cy="1143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615" name="Google Shape;615;p6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Optimise the run time and scheduler usage</a:t>
            </a:r>
            <a:endParaRPr/>
          </a:p>
          <a:p>
            <a:pPr indent="0" lvl="0" marL="0" rtl="0" algn="l">
              <a:spcBef>
                <a:spcPts val="1200"/>
              </a:spcBef>
              <a:spcAft>
                <a:spcPts val="0"/>
              </a:spcAft>
              <a:buNone/>
            </a:pPr>
            <a:r>
              <a:rPr lang="en"/>
              <a:t>Customise the resources used / requested of each independent </a:t>
            </a:r>
            <a:r>
              <a:rPr b="1" lang="en">
                <a:solidFill>
                  <a:schemeClr val="accent1"/>
                </a:solidFill>
                <a:latin typeface="Inter"/>
                <a:ea typeface="Inter"/>
                <a:cs typeface="Inter"/>
                <a:sym typeface="Inter"/>
              </a:rPr>
              <a:t>process</a:t>
            </a:r>
            <a:r>
              <a:rPr lang="en"/>
              <a:t> (a.k.a. step/job/task)</a:t>
            </a:r>
            <a:r>
              <a:rPr b="1" lang="en">
                <a:solidFill>
                  <a:schemeClr val="accent1"/>
                </a:solidFill>
                <a:latin typeface="Inter"/>
                <a:ea typeface="Inter"/>
                <a:cs typeface="Inter"/>
                <a:sym typeface="Inter"/>
              </a:rPr>
              <a:t> </a:t>
            </a:r>
            <a:r>
              <a:rPr lang="en"/>
              <a:t>of the pipeline run</a:t>
            </a:r>
            <a:endParaRPr/>
          </a:p>
          <a:p>
            <a:pPr indent="0" lvl="0" marL="0" rtl="0" algn="l">
              <a:spcBef>
                <a:spcPts val="1200"/>
              </a:spcBef>
              <a:spcAft>
                <a:spcPts val="1200"/>
              </a:spcAft>
              <a:buNone/>
            </a:pPr>
            <a:r>
              <a:t/>
            </a:r>
            <a:endParaRPr/>
          </a:p>
        </p:txBody>
      </p:sp>
      <p:sp>
        <p:nvSpPr>
          <p:cNvPr id="616" name="Google Shape;616;p61"/>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7" name="Google Shape;617;p61"/>
          <p:cNvPicPr preferRelativeResize="0"/>
          <p:nvPr/>
        </p:nvPicPr>
        <p:blipFill>
          <a:blip r:embed="rId3">
            <a:alphaModFix/>
          </a:blip>
          <a:stretch>
            <a:fillRect/>
          </a:stretch>
        </p:blipFill>
        <p:spPr>
          <a:xfrm>
            <a:off x="5381007" y="1067200"/>
            <a:ext cx="2167743" cy="3586949"/>
          </a:xfrm>
          <a:prstGeom prst="rect">
            <a:avLst/>
          </a:prstGeom>
          <a:noFill/>
          <a:ln>
            <a:noFill/>
          </a:ln>
        </p:spPr>
      </p:pic>
      <p:sp>
        <p:nvSpPr>
          <p:cNvPr id="618" name="Google Shape;618;p61"/>
          <p:cNvSpPr txBox="1"/>
          <p:nvPr>
            <p:ph idx="2" type="title"/>
          </p:nvPr>
        </p:nvSpPr>
        <p:spPr>
          <a:xfrm>
            <a:off x="4494900" y="0"/>
            <a:ext cx="4649100" cy="11430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latin typeface="Open Sans Light"/>
                <a:ea typeface="Open Sans Light"/>
                <a:cs typeface="Open Sans Light"/>
                <a:sym typeface="Open Sans Light"/>
              </a:rPr>
              <a:t>Configs for data</a:t>
            </a:r>
            <a:endParaRPr>
              <a:latin typeface="Open Sans Light"/>
              <a:ea typeface="Open Sans Light"/>
              <a:cs typeface="Open Sans Light"/>
              <a:sym typeface="Open Sans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2"/>
          <p:cNvSpPr/>
          <p:nvPr/>
        </p:nvSpPr>
        <p:spPr>
          <a:xfrm>
            <a:off x="1107575" y="2250850"/>
            <a:ext cx="2358900" cy="2700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624" name="Google Shape;624;p62"/>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Reminder</a:t>
            </a:r>
            <a:endParaRPr/>
          </a:p>
        </p:txBody>
      </p:sp>
      <p:sp>
        <p:nvSpPr>
          <p:cNvPr id="625" name="Google Shape;625;p6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latin typeface="Arial"/>
                <a:ea typeface="Arial"/>
                <a:cs typeface="Arial"/>
                <a:sym typeface="Arial"/>
              </a:rPr>
              <a:t>‹#›</a:t>
            </a:fld>
            <a:endParaRPr>
              <a:latin typeface="Arial"/>
              <a:ea typeface="Arial"/>
              <a:cs typeface="Arial"/>
              <a:sym typeface="Arial"/>
            </a:endParaRPr>
          </a:p>
        </p:txBody>
      </p:sp>
      <p:pic>
        <p:nvPicPr>
          <p:cNvPr id="626" name="Google Shape;626;p62"/>
          <p:cNvPicPr preferRelativeResize="0"/>
          <p:nvPr/>
        </p:nvPicPr>
        <p:blipFill>
          <a:blip r:embed="rId3">
            <a:alphaModFix/>
          </a:blip>
          <a:stretch>
            <a:fillRect/>
          </a:stretch>
        </p:blipFill>
        <p:spPr>
          <a:xfrm>
            <a:off x="407333" y="2266083"/>
            <a:ext cx="2863726" cy="2670150"/>
          </a:xfrm>
          <a:prstGeom prst="rect">
            <a:avLst/>
          </a:prstGeom>
          <a:noFill/>
          <a:ln>
            <a:noFill/>
          </a:ln>
        </p:spPr>
      </p:pic>
      <p:pic>
        <p:nvPicPr>
          <p:cNvPr id="627" name="Google Shape;627;p62"/>
          <p:cNvPicPr preferRelativeResize="0"/>
          <p:nvPr/>
        </p:nvPicPr>
        <p:blipFill>
          <a:blip r:embed="rId4">
            <a:alphaModFix/>
          </a:blip>
          <a:stretch>
            <a:fillRect/>
          </a:stretch>
        </p:blipFill>
        <p:spPr>
          <a:xfrm>
            <a:off x="311707" y="1017725"/>
            <a:ext cx="6476974" cy="1024675"/>
          </a:xfrm>
          <a:prstGeom prst="rect">
            <a:avLst/>
          </a:prstGeom>
          <a:noFill/>
          <a:ln>
            <a:noFill/>
          </a:ln>
        </p:spPr>
      </p:pic>
      <p:pic>
        <p:nvPicPr>
          <p:cNvPr id="628" name="Google Shape;628;p62"/>
          <p:cNvPicPr preferRelativeResize="0"/>
          <p:nvPr/>
        </p:nvPicPr>
        <p:blipFill>
          <a:blip r:embed="rId5">
            <a:alphaModFix/>
          </a:blip>
          <a:stretch>
            <a:fillRect/>
          </a:stretch>
        </p:blipFill>
        <p:spPr>
          <a:xfrm>
            <a:off x="3591871" y="3029650"/>
            <a:ext cx="1143000" cy="1143000"/>
          </a:xfrm>
          <a:prstGeom prst="rect">
            <a:avLst/>
          </a:prstGeom>
          <a:noFill/>
          <a:ln>
            <a:noFill/>
          </a:ln>
        </p:spPr>
      </p:pic>
      <p:pic>
        <p:nvPicPr>
          <p:cNvPr id="629" name="Google Shape;629;p62"/>
          <p:cNvPicPr preferRelativeResize="0"/>
          <p:nvPr/>
        </p:nvPicPr>
        <p:blipFill>
          <a:blip r:embed="rId6">
            <a:alphaModFix/>
          </a:blip>
          <a:stretch>
            <a:fillRect/>
          </a:stretch>
        </p:blipFill>
        <p:spPr>
          <a:xfrm>
            <a:off x="7401873" y="969400"/>
            <a:ext cx="1143000" cy="1143000"/>
          </a:xfrm>
          <a:prstGeom prst="rect">
            <a:avLst/>
          </a:prstGeom>
          <a:noFill/>
          <a:ln>
            <a:noFill/>
          </a:ln>
        </p:spPr>
      </p:pic>
      <p:sp>
        <p:nvSpPr>
          <p:cNvPr id="630" name="Google Shape;630;p62"/>
          <p:cNvSpPr/>
          <p:nvPr/>
        </p:nvSpPr>
        <p:spPr>
          <a:xfrm>
            <a:off x="1107575" y="969400"/>
            <a:ext cx="5760900" cy="1143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cxnSp>
        <p:nvCxnSpPr>
          <p:cNvPr id="631" name="Google Shape;631;p62"/>
          <p:cNvCxnSpPr>
            <a:stCxn id="629" idx="1"/>
          </p:cNvCxnSpPr>
          <p:nvPr/>
        </p:nvCxnSpPr>
        <p:spPr>
          <a:xfrm rot="10800000">
            <a:off x="6797073" y="1289500"/>
            <a:ext cx="604800" cy="251400"/>
          </a:xfrm>
          <a:prstGeom prst="straightConnector1">
            <a:avLst/>
          </a:prstGeom>
          <a:noFill/>
          <a:ln cap="flat" cmpd="sng" w="19050">
            <a:solidFill>
              <a:schemeClr val="dk2"/>
            </a:solidFill>
            <a:prstDash val="solid"/>
            <a:round/>
            <a:headEnd len="med" w="med" type="none"/>
            <a:tailEnd len="med" w="med" type="triangle"/>
          </a:ln>
        </p:spPr>
      </p:cxnSp>
      <p:cxnSp>
        <p:nvCxnSpPr>
          <p:cNvPr id="632" name="Google Shape;632;p62"/>
          <p:cNvCxnSpPr>
            <a:stCxn id="629" idx="1"/>
          </p:cNvCxnSpPr>
          <p:nvPr/>
        </p:nvCxnSpPr>
        <p:spPr>
          <a:xfrm rot="10800000">
            <a:off x="6719373" y="1483900"/>
            <a:ext cx="682500" cy="57000"/>
          </a:xfrm>
          <a:prstGeom prst="straightConnector1">
            <a:avLst/>
          </a:prstGeom>
          <a:noFill/>
          <a:ln cap="flat" cmpd="sng" w="19050">
            <a:solidFill>
              <a:schemeClr val="dk2"/>
            </a:solidFill>
            <a:prstDash val="solid"/>
            <a:round/>
            <a:headEnd len="med" w="med" type="none"/>
            <a:tailEnd len="med" w="med" type="triangle"/>
          </a:ln>
        </p:spPr>
      </p:cxnSp>
      <p:cxnSp>
        <p:nvCxnSpPr>
          <p:cNvPr id="633" name="Google Shape;633;p62"/>
          <p:cNvCxnSpPr>
            <a:stCxn id="628" idx="1"/>
          </p:cNvCxnSpPr>
          <p:nvPr/>
        </p:nvCxnSpPr>
        <p:spPr>
          <a:xfrm rot="10800000">
            <a:off x="3213871" y="2552950"/>
            <a:ext cx="378000" cy="1048200"/>
          </a:xfrm>
          <a:prstGeom prst="straightConnector1">
            <a:avLst/>
          </a:prstGeom>
          <a:noFill/>
          <a:ln cap="flat" cmpd="sng" w="19050">
            <a:solidFill>
              <a:schemeClr val="dk2"/>
            </a:solidFill>
            <a:prstDash val="solid"/>
            <a:round/>
            <a:headEnd len="med" w="med" type="none"/>
            <a:tailEnd len="med" w="med" type="triangle"/>
          </a:ln>
        </p:spPr>
      </p:cxnSp>
      <p:cxnSp>
        <p:nvCxnSpPr>
          <p:cNvPr id="634" name="Google Shape;634;p62"/>
          <p:cNvCxnSpPr>
            <a:stCxn id="628" idx="1"/>
          </p:cNvCxnSpPr>
          <p:nvPr/>
        </p:nvCxnSpPr>
        <p:spPr>
          <a:xfrm rot="10800000">
            <a:off x="2416771" y="3174850"/>
            <a:ext cx="1175100" cy="426300"/>
          </a:xfrm>
          <a:prstGeom prst="straightConnector1">
            <a:avLst/>
          </a:prstGeom>
          <a:noFill/>
          <a:ln cap="flat" cmpd="sng" w="19050">
            <a:solidFill>
              <a:schemeClr val="dk2"/>
            </a:solidFill>
            <a:prstDash val="solid"/>
            <a:round/>
            <a:headEnd len="med" w="med" type="none"/>
            <a:tailEnd len="med" w="med" type="triangle"/>
          </a:ln>
        </p:spPr>
      </p:cxnSp>
      <p:sp>
        <p:nvSpPr>
          <p:cNvPr id="635" name="Google Shape;635;p62"/>
          <p:cNvSpPr txBox="1"/>
          <p:nvPr/>
        </p:nvSpPr>
        <p:spPr>
          <a:xfrm>
            <a:off x="0" y="4951450"/>
            <a:ext cx="7555500" cy="276900"/>
          </a:xfrm>
          <a:prstGeom prst="rect">
            <a:avLst/>
          </a:prstGeom>
          <a:noFill/>
          <a:ln>
            <a:noFill/>
          </a:ln>
        </p:spPr>
        <p:txBody>
          <a:bodyPr anchorCtr="0" anchor="t" bIns="91425" lIns="91425" spcFirstLastPara="1" rIns="91425" wrap="square" tIns="91425">
            <a:spAutoFit/>
          </a:bodyPr>
          <a:lstStyle/>
          <a:p>
            <a:pPr indent="0" lvl="0" marL="0" marR="381000" rtl="0" algn="l">
              <a:lnSpc>
                <a:spcPct val="115000"/>
              </a:lnSpc>
              <a:spcBef>
                <a:spcPts val="1200"/>
              </a:spcBef>
              <a:spcAft>
                <a:spcPts val="1200"/>
              </a:spcAft>
              <a:buNone/>
            </a:pPr>
            <a:r>
              <a:rPr lang="en" sz="600">
                <a:solidFill>
                  <a:schemeClr val="dk2"/>
                </a:solidFill>
                <a:latin typeface="Inter Light"/>
                <a:ea typeface="Inter Light"/>
                <a:cs typeface="Inter Light"/>
                <a:sym typeface="Inter Light"/>
              </a:rPr>
              <a:t>All emojis designed by</a:t>
            </a:r>
            <a:r>
              <a:rPr lang="en" sz="600">
                <a:solidFill>
                  <a:schemeClr val="dk2"/>
                </a:solidFill>
                <a:uFill>
                  <a:noFill/>
                </a:uFill>
                <a:latin typeface="Inter Light"/>
                <a:ea typeface="Inter Light"/>
                <a:cs typeface="Inter Light"/>
                <a:sym typeface="Inter Light"/>
                <a:hlinkClick r:id="rId7">
                  <a:extLst>
                    <a:ext uri="{A12FA001-AC4F-418D-AE19-62706E023703}">
                      <ahyp:hlinkClr val="tx"/>
                    </a:ext>
                  </a:extLst>
                </a:hlinkClick>
              </a:rPr>
              <a:t> </a:t>
            </a:r>
            <a:r>
              <a:rPr lang="en" sz="600" u="sng">
                <a:solidFill>
                  <a:schemeClr val="dk2"/>
                </a:solidFill>
                <a:latin typeface="Inter Light"/>
                <a:ea typeface="Inter Light"/>
                <a:cs typeface="Inter Light"/>
                <a:sym typeface="Inter Light"/>
                <a:hlinkClick r:id="rId8">
                  <a:extLst>
                    <a:ext uri="{A12FA001-AC4F-418D-AE19-62706E023703}">
                      <ahyp:hlinkClr val="tx"/>
                    </a:ext>
                  </a:extLst>
                </a:hlinkClick>
              </a:rPr>
              <a:t>OpenMoji</a:t>
            </a:r>
            <a:r>
              <a:rPr lang="en" sz="600">
                <a:solidFill>
                  <a:schemeClr val="dk2"/>
                </a:solidFill>
                <a:latin typeface="Inter Light"/>
                <a:ea typeface="Inter Light"/>
                <a:cs typeface="Inter Light"/>
                <a:sym typeface="Inter Light"/>
              </a:rPr>
              <a:t> – the open-source emoji and icon project. License:</a:t>
            </a:r>
            <a:r>
              <a:rPr lang="en" sz="600">
                <a:solidFill>
                  <a:schemeClr val="dk2"/>
                </a:solidFill>
                <a:uFill>
                  <a:noFill/>
                </a:uFill>
                <a:latin typeface="Inter Light"/>
                <a:ea typeface="Inter Light"/>
                <a:cs typeface="Inter Light"/>
                <a:sym typeface="Inter Light"/>
                <a:hlinkClick r:id="rId9">
                  <a:extLst>
                    <a:ext uri="{A12FA001-AC4F-418D-AE19-62706E023703}">
                      <ahyp:hlinkClr val="tx"/>
                    </a:ext>
                  </a:extLst>
                </a:hlinkClick>
              </a:rPr>
              <a:t> </a:t>
            </a:r>
            <a:r>
              <a:rPr lang="en" sz="600" u="sng">
                <a:solidFill>
                  <a:schemeClr val="dk2"/>
                </a:solidFill>
                <a:latin typeface="Inter Light"/>
                <a:ea typeface="Inter Light"/>
                <a:cs typeface="Inter Light"/>
                <a:sym typeface="Inter Light"/>
                <a:hlinkClick r:id="rId10">
                  <a:extLst>
                    <a:ext uri="{A12FA001-AC4F-418D-AE19-62706E023703}">
                      <ahyp:hlinkClr val="tx"/>
                    </a:ext>
                  </a:extLst>
                </a:hlinkClick>
              </a:rPr>
              <a:t>CC BY-SA 4.0</a:t>
            </a:r>
            <a:endParaRPr sz="600" u="sng">
              <a:solidFill>
                <a:schemeClr val="dk2"/>
              </a:solidFill>
              <a:latin typeface="Inter Light"/>
              <a:ea typeface="Inter Light"/>
              <a:cs typeface="Inter Light"/>
              <a:sym typeface="Inter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3"/>
          <p:cNvSpPr txBox="1"/>
          <p:nvPr>
            <p:ph idx="1" type="body"/>
          </p:nvPr>
        </p:nvSpPr>
        <p:spPr>
          <a:xfrm>
            <a:off x="311700" y="98205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you specify in a config file…</a:t>
            </a:r>
            <a:endParaRPr/>
          </a:p>
        </p:txBody>
      </p:sp>
      <p:sp>
        <p:nvSpPr>
          <p:cNvPr id="641" name="Google Shape;641;p63"/>
          <p:cNvSpPr txBox="1"/>
          <p:nvPr>
            <p:ph idx="4294967295"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Nextflow does under the hood</a:t>
            </a:r>
            <a:endParaRPr/>
          </a:p>
        </p:txBody>
      </p:sp>
      <p:sp>
        <p:nvSpPr>
          <p:cNvPr id="642" name="Google Shape;642;p63"/>
          <p:cNvSpPr txBox="1"/>
          <p:nvPr>
            <p:ph type="title"/>
          </p:nvPr>
        </p:nvSpPr>
        <p:spPr>
          <a:xfrm>
            <a:off x="0" y="0"/>
            <a:ext cx="4494900" cy="1143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Configs for data</a:t>
            </a:r>
            <a:endParaRPr/>
          </a:p>
        </p:txBody>
      </p:sp>
      <p:sp>
        <p:nvSpPr>
          <p:cNvPr id="643" name="Google Shape;643;p6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44" name="Google Shape;644;p63"/>
          <p:cNvPicPr preferRelativeResize="0"/>
          <p:nvPr/>
        </p:nvPicPr>
        <p:blipFill>
          <a:blip r:embed="rId3">
            <a:alphaModFix/>
          </a:blip>
          <a:stretch>
            <a:fillRect/>
          </a:stretch>
        </p:blipFill>
        <p:spPr>
          <a:xfrm>
            <a:off x="1370312" y="1624175"/>
            <a:ext cx="1882666" cy="3115249"/>
          </a:xfrm>
          <a:prstGeom prst="rect">
            <a:avLst/>
          </a:prstGeom>
          <a:noFill/>
          <a:ln>
            <a:noFill/>
          </a:ln>
        </p:spPr>
      </p:pic>
      <p:pic>
        <p:nvPicPr>
          <p:cNvPr id="645" name="Google Shape;645;p63"/>
          <p:cNvPicPr preferRelativeResize="0"/>
          <p:nvPr/>
        </p:nvPicPr>
        <p:blipFill>
          <a:blip r:embed="rId4">
            <a:alphaModFix/>
          </a:blip>
          <a:stretch>
            <a:fillRect/>
          </a:stretch>
        </p:blipFill>
        <p:spPr>
          <a:xfrm>
            <a:off x="5711875" y="1624175"/>
            <a:ext cx="2240938" cy="1525339"/>
          </a:xfrm>
          <a:prstGeom prst="rect">
            <a:avLst/>
          </a:prstGeom>
          <a:noFill/>
          <a:ln>
            <a:noFill/>
          </a:ln>
        </p:spPr>
      </p:pic>
      <p:pic>
        <p:nvPicPr>
          <p:cNvPr id="646" name="Google Shape;646;p63"/>
          <p:cNvPicPr preferRelativeResize="0"/>
          <p:nvPr/>
        </p:nvPicPr>
        <p:blipFill>
          <a:blip r:embed="rId5">
            <a:alphaModFix/>
          </a:blip>
          <a:stretch>
            <a:fillRect/>
          </a:stretch>
        </p:blipFill>
        <p:spPr>
          <a:xfrm>
            <a:off x="5711875" y="3214085"/>
            <a:ext cx="2240938" cy="1525340"/>
          </a:xfrm>
          <a:prstGeom prst="rect">
            <a:avLst/>
          </a:prstGeom>
          <a:noFill/>
          <a:ln>
            <a:noFill/>
          </a:ln>
        </p:spPr>
      </p:pic>
      <p:pic>
        <p:nvPicPr>
          <p:cNvPr id="647" name="Google Shape;647;p63"/>
          <p:cNvPicPr preferRelativeResize="0"/>
          <p:nvPr/>
        </p:nvPicPr>
        <p:blipFill>
          <a:blip r:embed="rId6">
            <a:alphaModFix/>
          </a:blip>
          <a:stretch>
            <a:fillRect/>
          </a:stretch>
        </p:blipFill>
        <p:spPr>
          <a:xfrm>
            <a:off x="5524600" y="1281094"/>
            <a:ext cx="187275" cy="187275"/>
          </a:xfrm>
          <a:prstGeom prst="rect">
            <a:avLst/>
          </a:prstGeom>
          <a:noFill/>
          <a:ln>
            <a:noFill/>
          </a:ln>
        </p:spPr>
      </p:pic>
      <p:cxnSp>
        <p:nvCxnSpPr>
          <p:cNvPr id="648" name="Google Shape;648;p63"/>
          <p:cNvCxnSpPr/>
          <p:nvPr/>
        </p:nvCxnSpPr>
        <p:spPr>
          <a:xfrm flipH="1" rot="10800000">
            <a:off x="2967050" y="2376375"/>
            <a:ext cx="2876700" cy="281100"/>
          </a:xfrm>
          <a:prstGeom prst="straightConnector1">
            <a:avLst/>
          </a:prstGeom>
          <a:noFill/>
          <a:ln cap="flat" cmpd="sng" w="19050">
            <a:solidFill>
              <a:srgbClr val="9E9E9E"/>
            </a:solidFill>
            <a:prstDash val="solid"/>
            <a:round/>
            <a:headEnd len="med" w="med" type="oval"/>
            <a:tailEnd len="med" w="med" type="triangle"/>
          </a:ln>
        </p:spPr>
      </p:cxnSp>
      <p:cxnSp>
        <p:nvCxnSpPr>
          <p:cNvPr id="649" name="Google Shape;649;p63"/>
          <p:cNvCxnSpPr/>
          <p:nvPr/>
        </p:nvCxnSpPr>
        <p:spPr>
          <a:xfrm flipH="1" rot="10800000">
            <a:off x="2540050" y="2266800"/>
            <a:ext cx="3284400" cy="583500"/>
          </a:xfrm>
          <a:prstGeom prst="straightConnector1">
            <a:avLst/>
          </a:prstGeom>
          <a:noFill/>
          <a:ln cap="flat" cmpd="sng" w="19050">
            <a:solidFill>
              <a:srgbClr val="9E9E9E"/>
            </a:solidFill>
            <a:prstDash val="solid"/>
            <a:round/>
            <a:headEnd len="med" w="med" type="oval"/>
            <a:tailEnd len="med" w="med" type="triangle"/>
          </a:ln>
        </p:spPr>
      </p:cxnSp>
      <p:cxnSp>
        <p:nvCxnSpPr>
          <p:cNvPr id="650" name="Google Shape;650;p63"/>
          <p:cNvCxnSpPr/>
          <p:nvPr/>
        </p:nvCxnSpPr>
        <p:spPr>
          <a:xfrm flipH="1" rot="10800000">
            <a:off x="2762250" y="2457600"/>
            <a:ext cx="3052800" cy="552300"/>
          </a:xfrm>
          <a:prstGeom prst="straightConnector1">
            <a:avLst/>
          </a:prstGeom>
          <a:noFill/>
          <a:ln cap="flat" cmpd="sng" w="19050">
            <a:solidFill>
              <a:srgbClr val="9E9E9E"/>
            </a:solidFill>
            <a:prstDash val="solid"/>
            <a:round/>
            <a:headEnd len="med" w="med" type="oval"/>
            <a:tailEnd len="med" w="med" type="triangle"/>
          </a:ln>
        </p:spPr>
      </p:cxnSp>
      <p:sp>
        <p:nvSpPr>
          <p:cNvPr id="651" name="Google Shape;651;p63"/>
          <p:cNvSpPr txBox="1"/>
          <p:nvPr>
            <p:ph idx="2" type="title"/>
          </p:nvPr>
        </p:nvSpPr>
        <p:spPr>
          <a:xfrm>
            <a:off x="4494900" y="0"/>
            <a:ext cx="4649100" cy="11430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Configure once, run all nf-core pipelines!</a:t>
            </a:r>
            <a:endParaRPr/>
          </a:p>
        </p:txBody>
      </p:sp>
      <p:sp>
        <p:nvSpPr>
          <p:cNvPr id="657" name="Google Shape;657;p64"/>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Sharing is caring!</a:t>
            </a:r>
            <a:endParaRPr/>
          </a:p>
        </p:txBody>
      </p:sp>
      <p:sp>
        <p:nvSpPr>
          <p:cNvPr id="658" name="Google Shape;658;p6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9" name="Google Shape;659;p64"/>
          <p:cNvPicPr preferRelativeResize="0"/>
          <p:nvPr/>
        </p:nvPicPr>
        <p:blipFill>
          <a:blip r:embed="rId3">
            <a:alphaModFix/>
          </a:blip>
          <a:stretch>
            <a:fillRect/>
          </a:stretch>
        </p:blipFill>
        <p:spPr>
          <a:xfrm>
            <a:off x="2352675" y="1966300"/>
            <a:ext cx="4438650" cy="1905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5"/>
          <p:cNvSpPr txBox="1"/>
          <p:nvPr>
            <p:ph type="title"/>
          </p:nvPr>
        </p:nvSpPr>
        <p:spPr>
          <a:xfrm>
            <a:off x="0" y="0"/>
            <a:ext cx="9144000" cy="101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Debugging nf-core pipelines</a:t>
            </a:r>
            <a:endParaRPr/>
          </a:p>
        </p:txBody>
      </p:sp>
      <p:sp>
        <p:nvSpPr>
          <p:cNvPr id="665" name="Google Shape;665;p6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300">
                <a:latin typeface="Open Sans Light"/>
                <a:ea typeface="Open Sans Light"/>
                <a:cs typeface="Open Sans Light"/>
                <a:sym typeface="Open Sans Light"/>
              </a:rPr>
              <a:t>‹#›</a:t>
            </a:fld>
            <a:endParaRPr sz="1300">
              <a:latin typeface="Open Sans Light"/>
              <a:ea typeface="Open Sans Light"/>
              <a:cs typeface="Open Sans Light"/>
              <a:sym typeface="Open Sans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6"/>
          <p:cNvSpPr txBox="1"/>
          <p:nvPr>
            <p:ph idx="1" type="body"/>
          </p:nvPr>
        </p:nvSpPr>
        <p:spPr>
          <a:xfrm>
            <a:off x="311700" y="1214950"/>
            <a:ext cx="2808000" cy="63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a:t>
            </a:r>
            <a:r>
              <a:rPr b="1" lang="en">
                <a:solidFill>
                  <a:schemeClr val="accent1"/>
                </a:solidFill>
                <a:latin typeface="Inter"/>
                <a:ea typeface="Inter"/>
                <a:cs typeface="Inter"/>
                <a:sym typeface="Inter"/>
              </a:rPr>
              <a:t>typical</a:t>
            </a:r>
            <a:r>
              <a:rPr lang="en"/>
              <a:t>    Nextflow error message can give you a lot of information.</a:t>
            </a:r>
            <a:endParaRPr/>
          </a:p>
        </p:txBody>
      </p:sp>
      <p:sp>
        <p:nvSpPr>
          <p:cNvPr id="671" name="Google Shape;671;p6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72" name="Google Shape;672;p66"/>
          <p:cNvPicPr preferRelativeResize="0"/>
          <p:nvPr/>
        </p:nvPicPr>
        <p:blipFill>
          <a:blip r:embed="rId3">
            <a:alphaModFix/>
          </a:blip>
          <a:stretch>
            <a:fillRect/>
          </a:stretch>
        </p:blipFill>
        <p:spPr>
          <a:xfrm>
            <a:off x="3724775" y="1214950"/>
            <a:ext cx="4799626" cy="3623151"/>
          </a:xfrm>
          <a:prstGeom prst="rect">
            <a:avLst/>
          </a:prstGeom>
          <a:noFill/>
          <a:ln>
            <a:noFill/>
          </a:ln>
        </p:spPr>
      </p:pic>
      <p:sp>
        <p:nvSpPr>
          <p:cNvPr id="673" name="Google Shape;673;p66"/>
          <p:cNvSpPr txBox="1"/>
          <p:nvPr>
            <p:ph idx="2" type="title"/>
          </p:nvPr>
        </p:nvSpPr>
        <p:spPr>
          <a:xfrm>
            <a:off x="4494900" y="0"/>
            <a:ext cx="4649100" cy="11430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Clr>
                <a:schemeClr val="dk1"/>
              </a:buClr>
              <a:buSzPts val="1100"/>
              <a:buFont typeface="Arial"/>
              <a:buNone/>
            </a:pPr>
            <a:r>
              <a:rPr lang="en">
                <a:latin typeface="Open Sans Light"/>
                <a:ea typeface="Open Sans Light"/>
                <a:cs typeface="Open Sans Light"/>
                <a:sym typeface="Open Sans Light"/>
              </a:rPr>
              <a:t>Read the error</a:t>
            </a:r>
            <a:endParaRPr>
              <a:latin typeface="Open Sans Light"/>
              <a:ea typeface="Open Sans Light"/>
              <a:cs typeface="Open Sans Light"/>
              <a:sym typeface="Open Sans Light"/>
            </a:endParaRPr>
          </a:p>
          <a:p>
            <a:pPr indent="0" lvl="0" marL="0" rtl="0" algn="r">
              <a:spcBef>
                <a:spcPts val="0"/>
              </a:spcBef>
              <a:spcAft>
                <a:spcPts val="0"/>
              </a:spcAft>
              <a:buNone/>
            </a:pPr>
            <a:r>
              <a:rPr lang="en">
                <a:latin typeface="Open Sans Light"/>
                <a:ea typeface="Open Sans Light"/>
                <a:cs typeface="Open Sans Light"/>
                <a:sym typeface="Open Sans Light"/>
              </a:rPr>
              <a:t>message</a:t>
            </a:r>
            <a:endParaRPr>
              <a:latin typeface="Open Sans Light"/>
              <a:ea typeface="Open Sans Light"/>
              <a:cs typeface="Open Sans Light"/>
              <a:sym typeface="Open Sans Light"/>
            </a:endParaRPr>
          </a:p>
        </p:txBody>
      </p:sp>
      <p:sp>
        <p:nvSpPr>
          <p:cNvPr id="674" name="Google Shape;674;p66"/>
          <p:cNvSpPr/>
          <p:nvPr/>
        </p:nvSpPr>
        <p:spPr>
          <a:xfrm>
            <a:off x="311700" y="2499750"/>
            <a:ext cx="2808000" cy="4572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The </a:t>
            </a:r>
            <a:r>
              <a:rPr b="1" lang="en">
                <a:solidFill>
                  <a:schemeClr val="accent1"/>
                </a:solidFill>
                <a:latin typeface="Inter"/>
                <a:ea typeface="Inter"/>
                <a:cs typeface="Inter"/>
                <a:sym typeface="Inter"/>
              </a:rPr>
              <a:t>Nextflow</a:t>
            </a:r>
            <a:r>
              <a:rPr lang="en">
                <a:latin typeface="Inter Light"/>
                <a:ea typeface="Inter Light"/>
                <a:cs typeface="Inter Light"/>
                <a:sym typeface="Inter Light"/>
              </a:rPr>
              <a:t> error message!</a:t>
            </a:r>
            <a:endParaRPr>
              <a:latin typeface="Inter Light"/>
              <a:ea typeface="Inter Light"/>
              <a:cs typeface="Inter Light"/>
              <a:sym typeface="Inter Light"/>
            </a:endParaRPr>
          </a:p>
        </p:txBody>
      </p:sp>
      <p:sp>
        <p:nvSpPr>
          <p:cNvPr id="675" name="Google Shape;675;p66"/>
          <p:cNvSpPr/>
          <p:nvPr/>
        </p:nvSpPr>
        <p:spPr>
          <a:xfrm rot="5400000">
            <a:off x="3713100" y="1602825"/>
            <a:ext cx="2013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cxnSp>
        <p:nvCxnSpPr>
          <p:cNvPr id="676" name="Google Shape;676;p66"/>
          <p:cNvCxnSpPr>
            <a:stCxn id="677" idx="3"/>
            <a:endCxn id="675" idx="2"/>
          </p:cNvCxnSpPr>
          <p:nvPr/>
        </p:nvCxnSpPr>
        <p:spPr>
          <a:xfrm flipH="1" rot="10800000">
            <a:off x="3119700" y="1615450"/>
            <a:ext cx="681300" cy="459900"/>
          </a:xfrm>
          <a:prstGeom prst="bentConnector3">
            <a:avLst>
              <a:gd fmla="val 39370" name="adj1"/>
            </a:avLst>
          </a:prstGeom>
          <a:noFill/>
          <a:ln cap="flat" cmpd="sng" w="9525">
            <a:solidFill>
              <a:srgbClr val="CCCCCC"/>
            </a:solidFill>
            <a:prstDash val="solid"/>
            <a:round/>
            <a:headEnd len="med" w="med" type="none"/>
            <a:tailEnd len="med" w="med" type="triangle"/>
          </a:ln>
        </p:spPr>
      </p:cxnSp>
      <p:sp>
        <p:nvSpPr>
          <p:cNvPr id="677" name="Google Shape;677;p66"/>
          <p:cNvSpPr/>
          <p:nvPr/>
        </p:nvSpPr>
        <p:spPr>
          <a:xfrm>
            <a:off x="311700" y="1820800"/>
            <a:ext cx="2808000" cy="5091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Name of part (process) of the pipeline that failed</a:t>
            </a:r>
            <a:endParaRPr>
              <a:latin typeface="Inter Light"/>
              <a:ea typeface="Inter Light"/>
              <a:cs typeface="Inter Light"/>
              <a:sym typeface="Inter Light"/>
            </a:endParaRPr>
          </a:p>
        </p:txBody>
      </p:sp>
      <p:sp>
        <p:nvSpPr>
          <p:cNvPr id="678" name="Google Shape;678;p66"/>
          <p:cNvSpPr/>
          <p:nvPr/>
        </p:nvSpPr>
        <p:spPr>
          <a:xfrm>
            <a:off x="311700" y="3126800"/>
            <a:ext cx="2808000" cy="4572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The </a:t>
            </a:r>
            <a:r>
              <a:rPr b="1" lang="en">
                <a:solidFill>
                  <a:schemeClr val="accent1"/>
                </a:solidFill>
                <a:latin typeface="Inter"/>
                <a:ea typeface="Inter"/>
                <a:cs typeface="Inter"/>
                <a:sym typeface="Inter"/>
              </a:rPr>
              <a:t>bash exit code</a:t>
            </a:r>
            <a:r>
              <a:rPr lang="en">
                <a:latin typeface="Inter Light"/>
                <a:ea typeface="Inter Light"/>
                <a:cs typeface="Inter Light"/>
                <a:sym typeface="Inter Light"/>
              </a:rPr>
              <a:t> </a:t>
            </a:r>
            <a:br>
              <a:rPr lang="en">
                <a:latin typeface="Inter Light"/>
                <a:ea typeface="Inter Light"/>
                <a:cs typeface="Inter Light"/>
                <a:sym typeface="Inter Light"/>
              </a:rPr>
            </a:br>
            <a:r>
              <a:rPr lang="en">
                <a:latin typeface="Inter Light"/>
                <a:ea typeface="Inter Light"/>
                <a:cs typeface="Inter Light"/>
                <a:sym typeface="Inter Light"/>
              </a:rPr>
              <a:t>(google this if not 0 or 255!)</a:t>
            </a:r>
            <a:endParaRPr>
              <a:latin typeface="Inter Light"/>
              <a:ea typeface="Inter Light"/>
              <a:cs typeface="Inter Light"/>
              <a:sym typeface="Inter Light"/>
            </a:endParaRPr>
          </a:p>
        </p:txBody>
      </p:sp>
      <p:sp>
        <p:nvSpPr>
          <p:cNvPr id="679" name="Google Shape;679;p66"/>
          <p:cNvSpPr/>
          <p:nvPr/>
        </p:nvSpPr>
        <p:spPr>
          <a:xfrm rot="5400000">
            <a:off x="3713100" y="1853600"/>
            <a:ext cx="2013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cxnSp>
        <p:nvCxnSpPr>
          <p:cNvPr id="680" name="Google Shape;680;p66"/>
          <p:cNvCxnSpPr>
            <a:stCxn id="674" idx="3"/>
            <a:endCxn id="679" idx="2"/>
          </p:cNvCxnSpPr>
          <p:nvPr/>
        </p:nvCxnSpPr>
        <p:spPr>
          <a:xfrm flipH="1" rot="10800000">
            <a:off x="3119700" y="1866450"/>
            <a:ext cx="681300" cy="861900"/>
          </a:xfrm>
          <a:prstGeom prst="bentConnector3">
            <a:avLst>
              <a:gd fmla="val 58627" name="adj1"/>
            </a:avLst>
          </a:prstGeom>
          <a:noFill/>
          <a:ln cap="flat" cmpd="sng" w="9525">
            <a:solidFill>
              <a:srgbClr val="CCCCCC"/>
            </a:solidFill>
            <a:prstDash val="solid"/>
            <a:round/>
            <a:headEnd len="med" w="med" type="none"/>
            <a:tailEnd len="med" w="med" type="triangle"/>
          </a:ln>
        </p:spPr>
      </p:cxnSp>
      <p:sp>
        <p:nvSpPr>
          <p:cNvPr id="681" name="Google Shape;681;p66"/>
          <p:cNvSpPr/>
          <p:nvPr/>
        </p:nvSpPr>
        <p:spPr>
          <a:xfrm rot="5400000">
            <a:off x="3706350" y="3720600"/>
            <a:ext cx="2148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cxnSp>
        <p:nvCxnSpPr>
          <p:cNvPr id="682" name="Google Shape;682;p66"/>
          <p:cNvCxnSpPr>
            <a:stCxn id="678" idx="3"/>
            <a:endCxn id="681" idx="2"/>
          </p:cNvCxnSpPr>
          <p:nvPr/>
        </p:nvCxnSpPr>
        <p:spPr>
          <a:xfrm>
            <a:off x="3119700" y="3355400"/>
            <a:ext cx="681300" cy="378000"/>
          </a:xfrm>
          <a:prstGeom prst="bentConnector3">
            <a:avLst>
              <a:gd fmla="val 50000" name="adj1"/>
            </a:avLst>
          </a:prstGeom>
          <a:noFill/>
          <a:ln cap="flat" cmpd="sng" w="9525">
            <a:solidFill>
              <a:srgbClr val="CCCCCC"/>
            </a:solidFill>
            <a:prstDash val="solid"/>
            <a:round/>
            <a:headEnd len="med" w="med" type="none"/>
            <a:tailEnd len="med" w="med" type="triangle"/>
          </a:ln>
        </p:spPr>
      </p:cxnSp>
      <p:sp>
        <p:nvSpPr>
          <p:cNvPr id="683" name="Google Shape;683;p66"/>
          <p:cNvSpPr/>
          <p:nvPr/>
        </p:nvSpPr>
        <p:spPr>
          <a:xfrm>
            <a:off x="311700" y="3753850"/>
            <a:ext cx="2808000" cy="4572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The </a:t>
            </a:r>
            <a:r>
              <a:rPr b="1" lang="en">
                <a:solidFill>
                  <a:schemeClr val="accent1"/>
                </a:solidFill>
                <a:latin typeface="Inter"/>
                <a:ea typeface="Inter"/>
                <a:cs typeface="Inter"/>
                <a:sym typeface="Inter"/>
              </a:rPr>
              <a:t>command</a:t>
            </a:r>
            <a:r>
              <a:rPr lang="en">
                <a:latin typeface="Inter Light"/>
                <a:ea typeface="Inter Light"/>
                <a:cs typeface="Inter Light"/>
                <a:sym typeface="Inter Light"/>
              </a:rPr>
              <a:t> </a:t>
            </a:r>
            <a:r>
              <a:rPr b="1" lang="en">
                <a:solidFill>
                  <a:schemeClr val="accent1"/>
                </a:solidFill>
                <a:latin typeface="Inter"/>
                <a:ea typeface="Inter"/>
                <a:cs typeface="Inter"/>
                <a:sym typeface="Inter"/>
              </a:rPr>
              <a:t>stdout</a:t>
            </a:r>
            <a:r>
              <a:rPr lang="en">
                <a:latin typeface="Inter Light"/>
                <a:ea typeface="Inter Light"/>
                <a:cs typeface="Inter Light"/>
                <a:sym typeface="Inter Light"/>
              </a:rPr>
              <a:t> (what the tool prints to console)</a:t>
            </a:r>
            <a:endParaRPr>
              <a:latin typeface="Inter Light"/>
              <a:ea typeface="Inter Light"/>
              <a:cs typeface="Inter Light"/>
              <a:sym typeface="Inter Light"/>
            </a:endParaRPr>
          </a:p>
        </p:txBody>
      </p:sp>
      <p:cxnSp>
        <p:nvCxnSpPr>
          <p:cNvPr id="684" name="Google Shape;684;p66"/>
          <p:cNvCxnSpPr>
            <a:stCxn id="683" idx="3"/>
            <a:endCxn id="685" idx="2"/>
          </p:cNvCxnSpPr>
          <p:nvPr/>
        </p:nvCxnSpPr>
        <p:spPr>
          <a:xfrm>
            <a:off x="3119700" y="3982450"/>
            <a:ext cx="681300" cy="47100"/>
          </a:xfrm>
          <a:prstGeom prst="bentConnector3">
            <a:avLst>
              <a:gd fmla="val 50000" name="adj1"/>
            </a:avLst>
          </a:prstGeom>
          <a:noFill/>
          <a:ln cap="flat" cmpd="sng" w="9525">
            <a:solidFill>
              <a:srgbClr val="CCCCCC"/>
            </a:solidFill>
            <a:prstDash val="solid"/>
            <a:round/>
            <a:headEnd len="med" w="med" type="none"/>
            <a:tailEnd len="med" w="med" type="triangle"/>
          </a:ln>
        </p:spPr>
      </p:cxnSp>
      <p:sp>
        <p:nvSpPr>
          <p:cNvPr id="685" name="Google Shape;685;p66"/>
          <p:cNvSpPr/>
          <p:nvPr/>
        </p:nvSpPr>
        <p:spPr>
          <a:xfrm rot="5400000">
            <a:off x="3706350" y="4016875"/>
            <a:ext cx="2148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686" name="Google Shape;686;p66"/>
          <p:cNvSpPr/>
          <p:nvPr/>
        </p:nvSpPr>
        <p:spPr>
          <a:xfrm>
            <a:off x="311700" y="4380900"/>
            <a:ext cx="2808000" cy="457200"/>
          </a:xfrm>
          <a:prstGeom prst="rect">
            <a:avLst/>
          </a:prstGeom>
          <a:solidFill>
            <a:srgbClr val="CCCCCC"/>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Light"/>
                <a:ea typeface="Inter Light"/>
                <a:cs typeface="Inter Light"/>
                <a:sym typeface="Inter Light"/>
              </a:rPr>
              <a:t>Path to where commands were being executed</a:t>
            </a:r>
            <a:endParaRPr>
              <a:latin typeface="Inter Light"/>
              <a:ea typeface="Inter Light"/>
              <a:cs typeface="Inter Light"/>
              <a:sym typeface="Inter Light"/>
            </a:endParaRPr>
          </a:p>
        </p:txBody>
      </p:sp>
      <p:cxnSp>
        <p:nvCxnSpPr>
          <p:cNvPr id="687" name="Google Shape;687;p66"/>
          <p:cNvCxnSpPr>
            <a:stCxn id="686" idx="3"/>
            <a:endCxn id="688" idx="2"/>
          </p:cNvCxnSpPr>
          <p:nvPr/>
        </p:nvCxnSpPr>
        <p:spPr>
          <a:xfrm flipH="1" rot="10800000">
            <a:off x="3119700" y="4267800"/>
            <a:ext cx="681300" cy="341700"/>
          </a:xfrm>
          <a:prstGeom prst="bentConnector3">
            <a:avLst>
              <a:gd fmla="val 50000" name="adj1"/>
            </a:avLst>
          </a:prstGeom>
          <a:noFill/>
          <a:ln cap="flat" cmpd="sng" w="9525">
            <a:solidFill>
              <a:srgbClr val="CCCCCC"/>
            </a:solidFill>
            <a:prstDash val="solid"/>
            <a:round/>
            <a:headEnd len="med" w="med" type="none"/>
            <a:tailEnd len="med" w="med" type="triangle"/>
          </a:ln>
        </p:spPr>
      </p:cxnSp>
      <p:sp>
        <p:nvSpPr>
          <p:cNvPr id="688" name="Google Shape;688;p66"/>
          <p:cNvSpPr/>
          <p:nvPr/>
        </p:nvSpPr>
        <p:spPr>
          <a:xfrm rot="5400000">
            <a:off x="3734550" y="4255125"/>
            <a:ext cx="158400" cy="25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689" name="Google Shape;689;p66"/>
          <p:cNvPicPr preferRelativeResize="0"/>
          <p:nvPr/>
        </p:nvPicPr>
        <p:blipFill>
          <a:blip r:embed="rId4">
            <a:alphaModFix/>
          </a:blip>
          <a:stretch>
            <a:fillRect/>
          </a:stretch>
        </p:blipFill>
        <p:spPr>
          <a:xfrm>
            <a:off x="1084249" y="1331800"/>
            <a:ext cx="121950" cy="121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7"/>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 the documentation</a:t>
            </a:r>
            <a:br>
              <a:rPr lang="en"/>
            </a:br>
            <a:endParaRPr/>
          </a:p>
        </p:txBody>
      </p:sp>
      <p:sp>
        <p:nvSpPr>
          <p:cNvPr id="695" name="Google Shape;695;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All nf-core pipelines come with 3 dedicated pages</a:t>
            </a:r>
            <a:endParaRPr/>
          </a:p>
          <a:p>
            <a:pPr indent="-342900" lvl="0" marL="457200" rtl="0" algn="l">
              <a:spcBef>
                <a:spcPts val="1200"/>
              </a:spcBef>
              <a:spcAft>
                <a:spcPts val="0"/>
              </a:spcAft>
              <a:buSzPts val="1800"/>
              <a:buChar char="●"/>
            </a:pPr>
            <a:r>
              <a:rPr lang="en"/>
              <a:t>Usage</a:t>
            </a:r>
            <a:endParaRPr/>
          </a:p>
          <a:p>
            <a:pPr indent="-342900" lvl="0" marL="457200" rtl="0" algn="l">
              <a:spcBef>
                <a:spcPts val="0"/>
              </a:spcBef>
              <a:spcAft>
                <a:spcPts val="0"/>
              </a:spcAft>
              <a:buSzPts val="1800"/>
              <a:buChar char="●"/>
            </a:pPr>
            <a:r>
              <a:rPr lang="en"/>
              <a:t>Parameters</a:t>
            </a:r>
            <a:endParaRPr/>
          </a:p>
          <a:p>
            <a:pPr indent="-342900" lvl="0" marL="457200" rtl="0" algn="l">
              <a:spcBef>
                <a:spcPts val="0"/>
              </a:spcBef>
              <a:spcAft>
                <a:spcPts val="0"/>
              </a:spcAft>
              <a:buSzPts val="1800"/>
              <a:buChar char="●"/>
            </a:pPr>
            <a:r>
              <a:rPr lang="en"/>
              <a:t>Output</a:t>
            </a:r>
            <a:endParaRPr/>
          </a:p>
          <a:p>
            <a:pPr indent="0" lvl="0" marL="0" rtl="0" algn="l">
              <a:spcBef>
                <a:spcPts val="1200"/>
              </a:spcBef>
              <a:spcAft>
                <a:spcPts val="0"/>
              </a:spcAft>
              <a:buNone/>
            </a:pPr>
            <a:r>
              <a:rPr lang="en"/>
              <a:t>These are online at </a:t>
            </a:r>
            <a:r>
              <a:rPr lang="en" u="sng">
                <a:solidFill>
                  <a:srgbClr val="188038"/>
                </a:solidFill>
                <a:hlinkClick r:id="rId3">
                  <a:extLst>
                    <a:ext uri="{A12FA001-AC4F-418D-AE19-62706E023703}">
                      <ahyp:hlinkClr val="tx"/>
                    </a:ext>
                  </a:extLst>
                </a:hlinkClick>
              </a:rPr>
              <a:t>https://nf-co.re</a:t>
            </a:r>
            <a:r>
              <a:rPr lang="en" u="sng">
                <a:solidFill>
                  <a:srgbClr val="188038"/>
                </a:solidFill>
              </a:rPr>
              <a:t>/&lt;pipelinename&gt;</a:t>
            </a:r>
            <a:r>
              <a:rPr lang="en" u="sng">
                <a:solidFill>
                  <a:schemeClr val="accent1"/>
                </a:solidFill>
              </a:rPr>
              <a:t> </a:t>
            </a:r>
            <a:r>
              <a:rPr lang="en"/>
              <a:t> </a:t>
            </a:r>
            <a:endParaRPr/>
          </a:p>
          <a:p>
            <a:pPr indent="0" lvl="0" marL="0" rtl="0" algn="l">
              <a:spcBef>
                <a:spcPts val="1200"/>
              </a:spcBef>
              <a:spcAft>
                <a:spcPts val="1200"/>
              </a:spcAft>
              <a:buNone/>
            </a:pPr>
            <a:r>
              <a:rPr lang="en"/>
              <a:t>The nf-core website also has general documentation including troubleshooting at </a:t>
            </a:r>
            <a:r>
              <a:rPr lang="en" u="sng">
                <a:solidFill>
                  <a:schemeClr val="hlink"/>
                </a:solidFill>
                <a:hlinkClick r:id="rId4"/>
              </a:rPr>
              <a:t>https://nf-co.re/docs</a:t>
            </a:r>
            <a:r>
              <a:rPr lang="en"/>
              <a:t> </a:t>
            </a:r>
            <a:endParaRPr/>
          </a:p>
        </p:txBody>
      </p:sp>
      <p:sp>
        <p:nvSpPr>
          <p:cNvPr id="696" name="Google Shape;696;p6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8"/>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 the log </a:t>
            </a:r>
            <a:br>
              <a:rPr lang="en"/>
            </a:br>
            <a:r>
              <a:rPr lang="en"/>
              <a:t>files</a:t>
            </a:r>
            <a:endParaRPr/>
          </a:p>
        </p:txBody>
      </p:sp>
      <p:sp>
        <p:nvSpPr>
          <p:cNvPr id="702" name="Google Shape;702;p68"/>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3" name="Google Shape;703;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Everytime you execute </a:t>
            </a:r>
            <a:r>
              <a:rPr lang="en">
                <a:solidFill>
                  <a:srgbClr val="188038"/>
                </a:solidFill>
                <a:latin typeface="Roboto Mono"/>
                <a:ea typeface="Roboto Mono"/>
                <a:cs typeface="Roboto Mono"/>
                <a:sym typeface="Roboto Mono"/>
              </a:rPr>
              <a:t>nextflow run</a:t>
            </a:r>
            <a:r>
              <a:rPr lang="en"/>
              <a:t> a (hidden!) </a:t>
            </a:r>
            <a:r>
              <a:rPr b="1" lang="en">
                <a:solidFill>
                  <a:schemeClr val="accent1"/>
                </a:solidFill>
                <a:latin typeface="Inter"/>
                <a:ea typeface="Inter"/>
                <a:cs typeface="Inter"/>
                <a:sym typeface="Inter"/>
              </a:rPr>
              <a:t>.nextflow.log</a:t>
            </a:r>
            <a:r>
              <a:rPr lang="en"/>
              <a:t> file in the location you ran the pipeline!</a:t>
            </a:r>
            <a:endParaRPr/>
          </a:p>
          <a:p>
            <a:pPr indent="0" lvl="0" marL="0" rtl="0" algn="l">
              <a:spcBef>
                <a:spcPts val="1200"/>
              </a:spcBef>
              <a:spcAft>
                <a:spcPts val="0"/>
              </a:spcAft>
              <a:buNone/>
            </a:pPr>
            <a:r>
              <a:rPr lang="en"/>
              <a:t>Pipeline run failed but no error? </a:t>
            </a:r>
            <a:r>
              <a:rPr b="1" lang="en">
                <a:solidFill>
                  <a:schemeClr val="accent1"/>
                </a:solidFill>
                <a:latin typeface="Inter"/>
                <a:ea typeface="Inter"/>
                <a:cs typeface="Inter"/>
                <a:sym typeface="Inter"/>
              </a:rPr>
              <a:t>Inspect this file</a:t>
            </a:r>
            <a:r>
              <a:rPr lang="en"/>
              <a:t>!</a:t>
            </a:r>
            <a:endParaRPr/>
          </a:p>
          <a:p>
            <a:pPr indent="0" lvl="0" marL="0" rtl="0" algn="l">
              <a:spcBef>
                <a:spcPts val="1200"/>
              </a:spcBef>
              <a:spcAft>
                <a:spcPts val="1200"/>
              </a:spcAft>
              <a:buNone/>
            </a:pPr>
            <a:r>
              <a:rPr lang="en"/>
              <a:t>This can be overwhelming(!), but can often provide more information.</a:t>
            </a:r>
            <a:endParaRPr/>
          </a:p>
        </p:txBody>
      </p:sp>
      <p:pic>
        <p:nvPicPr>
          <p:cNvPr id="704" name="Google Shape;704;p68"/>
          <p:cNvPicPr preferRelativeResize="0"/>
          <p:nvPr/>
        </p:nvPicPr>
        <p:blipFill>
          <a:blip r:embed="rId3">
            <a:alphaModFix/>
          </a:blip>
          <a:stretch>
            <a:fillRect/>
          </a:stretch>
        </p:blipFill>
        <p:spPr>
          <a:xfrm>
            <a:off x="5744869" y="2975375"/>
            <a:ext cx="2879976" cy="1593500"/>
          </a:xfrm>
          <a:prstGeom prst="rect">
            <a:avLst/>
          </a:prstGeom>
          <a:noFill/>
          <a:ln>
            <a:noFill/>
          </a:ln>
        </p:spPr>
      </p:pic>
      <p:pic>
        <p:nvPicPr>
          <p:cNvPr id="705" name="Google Shape;705;p68"/>
          <p:cNvPicPr preferRelativeResize="0"/>
          <p:nvPr/>
        </p:nvPicPr>
        <p:blipFill>
          <a:blip r:embed="rId4">
            <a:alphaModFix/>
          </a:blip>
          <a:stretch>
            <a:fillRect/>
          </a:stretch>
        </p:blipFill>
        <p:spPr>
          <a:xfrm>
            <a:off x="311700" y="2975375"/>
            <a:ext cx="4914898" cy="159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69"/>
          <p:cNvPicPr preferRelativeResize="0"/>
          <p:nvPr/>
        </p:nvPicPr>
        <p:blipFill>
          <a:blip r:embed="rId3">
            <a:alphaModFix/>
          </a:blip>
          <a:stretch>
            <a:fillRect/>
          </a:stretch>
        </p:blipFill>
        <p:spPr>
          <a:xfrm>
            <a:off x="3119696" y="1488550"/>
            <a:ext cx="5738854" cy="2981512"/>
          </a:xfrm>
          <a:prstGeom prst="rect">
            <a:avLst/>
          </a:prstGeom>
          <a:noFill/>
          <a:ln>
            <a:noFill/>
          </a:ln>
        </p:spPr>
      </p:pic>
      <p:sp>
        <p:nvSpPr>
          <p:cNvPr id="711" name="Google Shape;711;p69"/>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2" name="Google Shape;712;p6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Remember that </a:t>
            </a:r>
            <a:r>
              <a:rPr b="1" lang="en">
                <a:solidFill>
                  <a:schemeClr val="accent1"/>
                </a:solidFill>
                <a:latin typeface="Inter"/>
                <a:ea typeface="Inter"/>
                <a:cs typeface="Inter"/>
                <a:sym typeface="Inter"/>
              </a:rPr>
              <a:t>‘hash’</a:t>
            </a:r>
            <a:r>
              <a:rPr lang="en"/>
              <a:t> at the beginning of each line of the console?</a:t>
            </a:r>
            <a:endParaRPr/>
          </a:p>
          <a:p>
            <a:pPr indent="0" lvl="0" marL="0" rtl="0" algn="l">
              <a:spcBef>
                <a:spcPts val="1200"/>
              </a:spcBef>
              <a:spcAft>
                <a:spcPts val="0"/>
              </a:spcAft>
              <a:buNone/>
            </a:pPr>
            <a:r>
              <a:rPr lang="en"/>
              <a:t>Represents the unique location of that task of the pipeline!</a:t>
            </a:r>
            <a:endParaRPr/>
          </a:p>
          <a:p>
            <a:pPr indent="0" lvl="0" marL="0" rtl="0" algn="l">
              <a:spcBef>
                <a:spcPts val="1200"/>
              </a:spcBef>
              <a:spcAft>
                <a:spcPts val="0"/>
              </a:spcAft>
              <a:buNone/>
            </a:pPr>
            <a:r>
              <a:rPr lang="en"/>
              <a:t>Inside has:</a:t>
            </a:r>
            <a:endParaRPr/>
          </a:p>
          <a:p>
            <a:pPr indent="-304800" lvl="0" marL="457200" rtl="0" algn="l">
              <a:spcBef>
                <a:spcPts val="1200"/>
              </a:spcBef>
              <a:spcAft>
                <a:spcPts val="0"/>
              </a:spcAft>
              <a:buSzPts val="1200"/>
              <a:buChar char="●"/>
            </a:pPr>
            <a:r>
              <a:rPr lang="en"/>
              <a:t>Input, intermediate files</a:t>
            </a:r>
            <a:endParaRPr/>
          </a:p>
          <a:p>
            <a:pPr indent="-304800" lvl="0" marL="457200" rtl="0" algn="l">
              <a:spcBef>
                <a:spcPts val="0"/>
              </a:spcBef>
              <a:spcAft>
                <a:spcPts val="0"/>
              </a:spcAft>
              <a:buSzPts val="1200"/>
              <a:buChar char="●"/>
            </a:pPr>
            <a:r>
              <a:rPr lang="en"/>
              <a:t>Execution scripts (hidden!)</a:t>
            </a:r>
            <a:endParaRPr/>
          </a:p>
          <a:p>
            <a:pPr indent="-304800" lvl="0" marL="457200" rtl="0" algn="l">
              <a:spcBef>
                <a:spcPts val="0"/>
              </a:spcBef>
              <a:spcAft>
                <a:spcPts val="0"/>
              </a:spcAft>
              <a:buSzPts val="1200"/>
              <a:buChar char="●"/>
            </a:pPr>
            <a:r>
              <a:rPr lang="en"/>
              <a:t>Software log files</a:t>
            </a:r>
            <a:endParaRPr/>
          </a:p>
          <a:p>
            <a:pPr indent="-304800" lvl="0" marL="457200" rtl="0" algn="l">
              <a:spcBef>
                <a:spcPts val="0"/>
              </a:spcBef>
              <a:spcAft>
                <a:spcPts val="0"/>
              </a:spcAft>
              <a:buSzPts val="1200"/>
              <a:buChar char="●"/>
            </a:pPr>
            <a:r>
              <a:rPr lang="en"/>
              <a:t>Output files</a:t>
            </a:r>
            <a:endParaRPr/>
          </a:p>
        </p:txBody>
      </p:sp>
      <p:sp>
        <p:nvSpPr>
          <p:cNvPr id="713" name="Google Shape;713;p69"/>
          <p:cNvSpPr txBox="1"/>
          <p:nvPr>
            <p:ph idx="2" type="title"/>
          </p:nvPr>
        </p:nvSpPr>
        <p:spPr>
          <a:xfrm>
            <a:off x="4494900" y="0"/>
            <a:ext cx="4649100" cy="11430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Clr>
                <a:schemeClr val="dk1"/>
              </a:buClr>
              <a:buSzPct val="39285"/>
              <a:buFont typeface="Arial"/>
              <a:buNone/>
            </a:pPr>
            <a:r>
              <a:rPr lang="en">
                <a:latin typeface="Open Sans Light"/>
                <a:ea typeface="Open Sans Light"/>
                <a:cs typeface="Open Sans Light"/>
                <a:sym typeface="Open Sans Light"/>
              </a:rPr>
              <a:t>Inspecting a  ‘working directory’</a:t>
            </a:r>
            <a:endParaRPr>
              <a:latin typeface="Open Sans Light"/>
              <a:ea typeface="Open Sans Light"/>
              <a:cs typeface="Open Sans Light"/>
              <a:sym typeface="Open Sans Light"/>
            </a:endParaRPr>
          </a:p>
          <a:p>
            <a:pPr indent="0" lvl="0" marL="0" rtl="0" algn="r">
              <a:spcBef>
                <a:spcPts val="0"/>
              </a:spcBef>
              <a:spcAft>
                <a:spcPts val="0"/>
              </a:spcAft>
              <a:buClr>
                <a:schemeClr val="dk1"/>
              </a:buClr>
              <a:buSzPct val="39285"/>
              <a:buFont typeface="Arial"/>
              <a:buNone/>
            </a:pPr>
            <a:r>
              <a:t/>
            </a:r>
            <a:endParaRPr>
              <a:latin typeface="Open Sans Light"/>
              <a:ea typeface="Open Sans Light"/>
              <a:cs typeface="Open Sans Light"/>
              <a:sym typeface="Open Sans Light"/>
            </a:endParaRPr>
          </a:p>
          <a:p>
            <a:pPr indent="0" lvl="0" marL="0" rtl="0" algn="r">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Exploring these files help understand how    Nextflow works under the hood!</a:t>
            </a:r>
            <a:endParaRPr/>
          </a:p>
        </p:txBody>
      </p:sp>
      <p:sp>
        <p:nvSpPr>
          <p:cNvPr id="719" name="Google Shape;719;p70"/>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Inspecting a  ‘working directory’</a:t>
            </a:r>
            <a:endParaRPr/>
          </a:p>
        </p:txBody>
      </p:sp>
      <p:sp>
        <p:nvSpPr>
          <p:cNvPr id="720" name="Google Shape;720;p7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1" name="Google Shape;721;p70"/>
          <p:cNvPicPr preferRelativeResize="0"/>
          <p:nvPr/>
        </p:nvPicPr>
        <p:blipFill>
          <a:blip r:embed="rId3">
            <a:alphaModFix/>
          </a:blip>
          <a:stretch>
            <a:fillRect/>
          </a:stretch>
        </p:blipFill>
        <p:spPr>
          <a:xfrm>
            <a:off x="4664150" y="1287300"/>
            <a:ext cx="183300" cy="183300"/>
          </a:xfrm>
          <a:prstGeom prst="rect">
            <a:avLst/>
          </a:prstGeom>
          <a:noFill/>
          <a:ln>
            <a:noFill/>
          </a:ln>
        </p:spPr>
      </p:pic>
      <p:grpSp>
        <p:nvGrpSpPr>
          <p:cNvPr id="722" name="Google Shape;722;p70"/>
          <p:cNvGrpSpPr/>
          <p:nvPr/>
        </p:nvGrpSpPr>
        <p:grpSpPr>
          <a:xfrm>
            <a:off x="296243" y="1557000"/>
            <a:ext cx="8533229" cy="2943498"/>
            <a:chOff x="296243" y="1633200"/>
            <a:chExt cx="8533229" cy="2943498"/>
          </a:xfrm>
        </p:grpSpPr>
        <p:pic>
          <p:nvPicPr>
            <p:cNvPr id="723" name="Google Shape;723;p70"/>
            <p:cNvPicPr preferRelativeResize="0"/>
            <p:nvPr/>
          </p:nvPicPr>
          <p:blipFill>
            <a:blip r:embed="rId4">
              <a:alphaModFix/>
            </a:blip>
            <a:stretch>
              <a:fillRect/>
            </a:stretch>
          </p:blipFill>
          <p:spPr>
            <a:xfrm>
              <a:off x="296243" y="1633200"/>
              <a:ext cx="5864125" cy="2943498"/>
            </a:xfrm>
            <a:prstGeom prst="rect">
              <a:avLst/>
            </a:prstGeom>
            <a:noFill/>
            <a:ln>
              <a:noFill/>
            </a:ln>
          </p:spPr>
        </p:pic>
        <p:grpSp>
          <p:nvGrpSpPr>
            <p:cNvPr id="724" name="Google Shape;724;p70"/>
            <p:cNvGrpSpPr/>
            <p:nvPr/>
          </p:nvGrpSpPr>
          <p:grpSpPr>
            <a:xfrm>
              <a:off x="3882544" y="2415512"/>
              <a:ext cx="4946922" cy="39021"/>
              <a:chOff x="4687128" y="2244245"/>
              <a:chExt cx="4946922" cy="286500"/>
            </a:xfrm>
          </p:grpSpPr>
          <p:cxnSp>
            <p:nvCxnSpPr>
              <p:cNvPr id="725" name="Google Shape;725;p70"/>
              <p:cNvCxnSpPr/>
              <p:nvPr/>
            </p:nvCxnSpPr>
            <p:spPr>
              <a:xfrm>
                <a:off x="4687128" y="2387495"/>
                <a:ext cx="2174100" cy="0"/>
              </a:xfrm>
              <a:prstGeom prst="straightConnector1">
                <a:avLst/>
              </a:prstGeom>
              <a:noFill/>
              <a:ln cap="flat" cmpd="sng" w="19050">
                <a:solidFill>
                  <a:srgbClr val="FFFFFF"/>
                </a:solidFill>
                <a:prstDash val="solid"/>
                <a:round/>
                <a:headEnd len="med" w="med" type="none"/>
                <a:tailEnd len="med" w="med" type="triangle"/>
              </a:ln>
            </p:spPr>
          </p:cxnSp>
          <p:sp>
            <p:nvSpPr>
              <p:cNvPr id="726" name="Google Shape;726;p70"/>
              <p:cNvSpPr txBox="1"/>
              <p:nvPr/>
            </p:nvSpPr>
            <p:spPr>
              <a:xfrm>
                <a:off x="6964950" y="2244245"/>
                <a:ext cx="2669100" cy="286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800">
                    <a:solidFill>
                      <a:srgbClr val="5E5E5E"/>
                    </a:solidFill>
                    <a:latin typeface="Inter Light"/>
                    <a:ea typeface="Inter Light"/>
                    <a:cs typeface="Inter Light"/>
                    <a:sym typeface="Inter Light"/>
                  </a:rPr>
                  <a:t>Ignore</a:t>
                </a:r>
                <a:endParaRPr sz="800">
                  <a:solidFill>
                    <a:srgbClr val="5E5E5E"/>
                  </a:solidFill>
                  <a:latin typeface="Inter Light"/>
                  <a:ea typeface="Inter Light"/>
                  <a:cs typeface="Inter Light"/>
                  <a:sym typeface="Inter Light"/>
                </a:endParaRPr>
              </a:p>
            </p:txBody>
          </p:sp>
        </p:grpSp>
        <p:grpSp>
          <p:nvGrpSpPr>
            <p:cNvPr id="727" name="Google Shape;727;p70"/>
            <p:cNvGrpSpPr/>
            <p:nvPr/>
          </p:nvGrpSpPr>
          <p:grpSpPr>
            <a:xfrm>
              <a:off x="3738240" y="2613109"/>
              <a:ext cx="5091222" cy="69648"/>
              <a:chOff x="4542828" y="2415695"/>
              <a:chExt cx="5091222" cy="286500"/>
            </a:xfrm>
          </p:grpSpPr>
          <p:cxnSp>
            <p:nvCxnSpPr>
              <p:cNvPr id="728" name="Google Shape;728;p70"/>
              <p:cNvCxnSpPr/>
              <p:nvPr/>
            </p:nvCxnSpPr>
            <p:spPr>
              <a:xfrm>
                <a:off x="4542828" y="2541342"/>
                <a:ext cx="2318400" cy="0"/>
              </a:xfrm>
              <a:prstGeom prst="straightConnector1">
                <a:avLst/>
              </a:prstGeom>
              <a:noFill/>
              <a:ln cap="flat" cmpd="sng" w="19050">
                <a:solidFill>
                  <a:schemeClr val="lt1"/>
                </a:solidFill>
                <a:prstDash val="solid"/>
                <a:round/>
                <a:headEnd len="med" w="med" type="none"/>
                <a:tailEnd len="med" w="med" type="triangle"/>
              </a:ln>
            </p:spPr>
          </p:cxnSp>
          <p:sp>
            <p:nvSpPr>
              <p:cNvPr id="729" name="Google Shape;729;p70"/>
              <p:cNvSpPr txBox="1"/>
              <p:nvPr/>
            </p:nvSpPr>
            <p:spPr>
              <a:xfrm>
                <a:off x="6964950" y="2415695"/>
                <a:ext cx="2669100" cy="286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800">
                    <a:solidFill>
                      <a:schemeClr val="dk2"/>
                    </a:solidFill>
                    <a:latin typeface="Inter Light"/>
                    <a:ea typeface="Inter Light"/>
                    <a:cs typeface="Inter Light"/>
                    <a:sym typeface="Inter Light"/>
                  </a:rPr>
                  <a:t>Combined </a:t>
                </a:r>
                <a:r>
                  <a:rPr b="1" lang="en" sz="800">
                    <a:solidFill>
                      <a:schemeClr val="accent1"/>
                    </a:solidFill>
                    <a:latin typeface="Inter"/>
                    <a:ea typeface="Inter"/>
                    <a:cs typeface="Inter"/>
                    <a:sym typeface="Inter"/>
                  </a:rPr>
                  <a:t>STDOUT and STDERR </a:t>
                </a:r>
                <a:r>
                  <a:rPr lang="en" sz="800">
                    <a:solidFill>
                      <a:schemeClr val="dk2"/>
                    </a:solidFill>
                    <a:latin typeface="Inter Light"/>
                    <a:ea typeface="Inter Light"/>
                    <a:cs typeface="Inter Light"/>
                    <a:sym typeface="Inter Light"/>
                  </a:rPr>
                  <a:t>of commands</a:t>
                </a:r>
                <a:endParaRPr sz="800">
                  <a:solidFill>
                    <a:schemeClr val="dk2"/>
                  </a:solidFill>
                  <a:latin typeface="Inter Light"/>
                  <a:ea typeface="Inter Light"/>
                  <a:cs typeface="Inter Light"/>
                  <a:sym typeface="Inter Light"/>
                </a:endParaRPr>
              </a:p>
            </p:txBody>
          </p:sp>
        </p:grpSp>
        <p:grpSp>
          <p:nvGrpSpPr>
            <p:cNvPr id="730" name="Google Shape;730;p70"/>
            <p:cNvGrpSpPr/>
            <p:nvPr/>
          </p:nvGrpSpPr>
          <p:grpSpPr>
            <a:xfrm>
              <a:off x="3747544" y="2519222"/>
              <a:ext cx="5081922" cy="22490"/>
              <a:chOff x="4552128" y="2591770"/>
              <a:chExt cx="5081922" cy="286500"/>
            </a:xfrm>
          </p:grpSpPr>
          <p:cxnSp>
            <p:nvCxnSpPr>
              <p:cNvPr id="731" name="Google Shape;731;p70"/>
              <p:cNvCxnSpPr/>
              <p:nvPr/>
            </p:nvCxnSpPr>
            <p:spPr>
              <a:xfrm>
                <a:off x="4552128" y="2735020"/>
                <a:ext cx="2309100" cy="0"/>
              </a:xfrm>
              <a:prstGeom prst="straightConnector1">
                <a:avLst/>
              </a:prstGeom>
              <a:noFill/>
              <a:ln cap="flat" cmpd="sng" w="19050">
                <a:solidFill>
                  <a:schemeClr val="dk2"/>
                </a:solidFill>
                <a:prstDash val="solid"/>
                <a:round/>
                <a:headEnd len="med" w="med" type="none"/>
                <a:tailEnd len="med" w="med" type="triangle"/>
              </a:ln>
            </p:spPr>
          </p:cxnSp>
          <p:sp>
            <p:nvSpPr>
              <p:cNvPr id="732" name="Google Shape;732;p70"/>
              <p:cNvSpPr txBox="1"/>
              <p:nvPr/>
            </p:nvSpPr>
            <p:spPr>
              <a:xfrm>
                <a:off x="6964950" y="2591770"/>
                <a:ext cx="2669100" cy="286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800">
                    <a:solidFill>
                      <a:schemeClr val="dk2"/>
                    </a:solidFill>
                    <a:latin typeface="Inter Light"/>
                    <a:ea typeface="Inter Light"/>
                    <a:cs typeface="Inter Light"/>
                    <a:sym typeface="Inter Light"/>
                  </a:rPr>
                  <a:t>STDERR of commands only</a:t>
                </a:r>
                <a:endParaRPr sz="800">
                  <a:solidFill>
                    <a:schemeClr val="dk2"/>
                  </a:solidFill>
                  <a:latin typeface="Inter Light"/>
                  <a:ea typeface="Inter Light"/>
                  <a:cs typeface="Inter Light"/>
                  <a:sym typeface="Inter Light"/>
                </a:endParaRPr>
              </a:p>
            </p:txBody>
          </p:sp>
        </p:grpSp>
        <p:grpSp>
          <p:nvGrpSpPr>
            <p:cNvPr id="733" name="Google Shape;733;p70"/>
            <p:cNvGrpSpPr/>
            <p:nvPr/>
          </p:nvGrpSpPr>
          <p:grpSpPr>
            <a:xfrm>
              <a:off x="3743040" y="2949540"/>
              <a:ext cx="5086422" cy="39021"/>
              <a:chOff x="4547628" y="2716632"/>
              <a:chExt cx="5086422" cy="286500"/>
            </a:xfrm>
          </p:grpSpPr>
          <p:cxnSp>
            <p:nvCxnSpPr>
              <p:cNvPr id="734" name="Google Shape;734;p70"/>
              <p:cNvCxnSpPr/>
              <p:nvPr/>
            </p:nvCxnSpPr>
            <p:spPr>
              <a:xfrm>
                <a:off x="4547628" y="2859882"/>
                <a:ext cx="2313600" cy="0"/>
              </a:xfrm>
              <a:prstGeom prst="straightConnector1">
                <a:avLst/>
              </a:prstGeom>
              <a:noFill/>
              <a:ln cap="flat" cmpd="sng" w="19050">
                <a:solidFill>
                  <a:srgbClr val="5E5E5E"/>
                </a:solidFill>
                <a:prstDash val="solid"/>
                <a:round/>
                <a:headEnd len="med" w="med" type="none"/>
                <a:tailEnd len="med" w="med" type="triangle"/>
              </a:ln>
            </p:spPr>
          </p:cxnSp>
          <p:sp>
            <p:nvSpPr>
              <p:cNvPr id="735" name="Google Shape;735;p70"/>
              <p:cNvSpPr txBox="1"/>
              <p:nvPr/>
            </p:nvSpPr>
            <p:spPr>
              <a:xfrm>
                <a:off x="6964950" y="2716632"/>
                <a:ext cx="2669100" cy="286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800">
                    <a:solidFill>
                      <a:schemeClr val="accent1"/>
                    </a:solidFill>
                    <a:latin typeface="Inter"/>
                    <a:ea typeface="Inter"/>
                    <a:cs typeface="Inter"/>
                    <a:sym typeface="Inter"/>
                  </a:rPr>
                  <a:t>The script containing the command(s)</a:t>
                </a:r>
                <a:endParaRPr b="1" sz="800">
                  <a:solidFill>
                    <a:schemeClr val="accent1"/>
                  </a:solidFill>
                  <a:latin typeface="Inter"/>
                  <a:ea typeface="Inter"/>
                  <a:cs typeface="Inter"/>
                  <a:sym typeface="Inter"/>
                </a:endParaRPr>
              </a:p>
            </p:txBody>
          </p:sp>
        </p:grpSp>
        <p:grpSp>
          <p:nvGrpSpPr>
            <p:cNvPr id="736" name="Google Shape;736;p70"/>
            <p:cNvGrpSpPr/>
            <p:nvPr/>
          </p:nvGrpSpPr>
          <p:grpSpPr>
            <a:xfrm>
              <a:off x="3752344" y="2832415"/>
              <a:ext cx="5077122" cy="39021"/>
              <a:chOff x="4556928" y="2827912"/>
              <a:chExt cx="5077122" cy="286500"/>
            </a:xfrm>
          </p:grpSpPr>
          <p:cxnSp>
            <p:nvCxnSpPr>
              <p:cNvPr id="737" name="Google Shape;737;p70"/>
              <p:cNvCxnSpPr/>
              <p:nvPr/>
            </p:nvCxnSpPr>
            <p:spPr>
              <a:xfrm>
                <a:off x="4556928" y="2971162"/>
                <a:ext cx="2304300" cy="0"/>
              </a:xfrm>
              <a:prstGeom prst="straightConnector1">
                <a:avLst/>
              </a:prstGeom>
              <a:noFill/>
              <a:ln cap="flat" cmpd="sng" w="19050">
                <a:solidFill>
                  <a:srgbClr val="FFFFFF"/>
                </a:solidFill>
                <a:prstDash val="solid"/>
                <a:round/>
                <a:headEnd len="med" w="med" type="none"/>
                <a:tailEnd len="med" w="med" type="triangle"/>
              </a:ln>
            </p:spPr>
          </p:cxnSp>
          <p:sp>
            <p:nvSpPr>
              <p:cNvPr id="738" name="Google Shape;738;p70"/>
              <p:cNvSpPr txBox="1"/>
              <p:nvPr/>
            </p:nvSpPr>
            <p:spPr>
              <a:xfrm>
                <a:off x="6964950" y="2827912"/>
                <a:ext cx="2669100" cy="286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sz="800">
                    <a:solidFill>
                      <a:schemeClr val="accent1"/>
                    </a:solidFill>
                    <a:latin typeface="Inter"/>
                    <a:ea typeface="Inter"/>
                    <a:cs typeface="Inter"/>
                    <a:sym typeface="Inter"/>
                  </a:rPr>
                  <a:t>The script submitted to the cluster</a:t>
                </a:r>
                <a:endParaRPr b="1" sz="800">
                  <a:solidFill>
                    <a:schemeClr val="accent1"/>
                  </a:solidFill>
                  <a:latin typeface="Inter"/>
                  <a:ea typeface="Inter"/>
                  <a:cs typeface="Inter"/>
                  <a:sym typeface="Inter"/>
                </a:endParaRPr>
              </a:p>
            </p:txBody>
          </p:sp>
        </p:grpSp>
        <p:grpSp>
          <p:nvGrpSpPr>
            <p:cNvPr id="739" name="Google Shape;739;p70"/>
            <p:cNvGrpSpPr/>
            <p:nvPr/>
          </p:nvGrpSpPr>
          <p:grpSpPr>
            <a:xfrm>
              <a:off x="3696545" y="3156961"/>
              <a:ext cx="5132922" cy="39021"/>
              <a:chOff x="4501128" y="3037670"/>
              <a:chExt cx="5132922" cy="286500"/>
            </a:xfrm>
          </p:grpSpPr>
          <p:cxnSp>
            <p:nvCxnSpPr>
              <p:cNvPr id="740" name="Google Shape;740;p70"/>
              <p:cNvCxnSpPr/>
              <p:nvPr/>
            </p:nvCxnSpPr>
            <p:spPr>
              <a:xfrm>
                <a:off x="4501128" y="3180920"/>
                <a:ext cx="2360100" cy="0"/>
              </a:xfrm>
              <a:prstGeom prst="straightConnector1">
                <a:avLst/>
              </a:prstGeom>
              <a:noFill/>
              <a:ln cap="flat" cmpd="sng" w="19050">
                <a:solidFill>
                  <a:srgbClr val="5E5E5E"/>
                </a:solidFill>
                <a:prstDash val="solid"/>
                <a:round/>
                <a:headEnd len="med" w="med" type="none"/>
                <a:tailEnd len="med" w="med" type="triangle"/>
              </a:ln>
            </p:spPr>
          </p:cxnSp>
          <p:sp>
            <p:nvSpPr>
              <p:cNvPr id="741" name="Google Shape;741;p70"/>
              <p:cNvSpPr txBox="1"/>
              <p:nvPr/>
            </p:nvSpPr>
            <p:spPr>
              <a:xfrm>
                <a:off x="6964950" y="3037670"/>
                <a:ext cx="2669100" cy="286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800">
                    <a:solidFill>
                      <a:schemeClr val="dk2"/>
                    </a:solidFill>
                    <a:latin typeface="Inter Light"/>
                    <a:ea typeface="Inter Light"/>
                    <a:cs typeface="Inter Light"/>
                    <a:sym typeface="Inter Light"/>
                  </a:rPr>
                  <a:t>The final bash exit code of the command</a:t>
                </a:r>
                <a:endParaRPr sz="800">
                  <a:solidFill>
                    <a:srgbClr val="5E5E5E"/>
                  </a:solidFill>
                  <a:latin typeface="Inter Light"/>
                  <a:ea typeface="Inter Light"/>
                  <a:cs typeface="Inter Light"/>
                  <a:sym typeface="Inter Light"/>
                </a:endParaRPr>
              </a:p>
            </p:txBody>
          </p:sp>
        </p:grpSp>
        <p:grpSp>
          <p:nvGrpSpPr>
            <p:cNvPr id="742" name="Google Shape;742;p70"/>
            <p:cNvGrpSpPr/>
            <p:nvPr/>
          </p:nvGrpSpPr>
          <p:grpSpPr>
            <a:xfrm>
              <a:off x="4869497" y="3263086"/>
              <a:ext cx="3959975" cy="39021"/>
              <a:chOff x="5674075" y="3189007"/>
              <a:chExt cx="3959975" cy="286500"/>
            </a:xfrm>
          </p:grpSpPr>
          <p:cxnSp>
            <p:nvCxnSpPr>
              <p:cNvPr id="743" name="Google Shape;743;p70"/>
              <p:cNvCxnSpPr/>
              <p:nvPr/>
            </p:nvCxnSpPr>
            <p:spPr>
              <a:xfrm flipH="1" rot="10800000">
                <a:off x="5674075" y="3332375"/>
                <a:ext cx="1187100" cy="5400"/>
              </a:xfrm>
              <a:prstGeom prst="straightConnector1">
                <a:avLst/>
              </a:prstGeom>
              <a:noFill/>
              <a:ln cap="flat" cmpd="sng" w="19050">
                <a:solidFill>
                  <a:srgbClr val="FFFFFF"/>
                </a:solidFill>
                <a:prstDash val="solid"/>
                <a:round/>
                <a:headEnd len="med" w="med" type="none"/>
                <a:tailEnd len="med" w="med" type="triangle"/>
              </a:ln>
            </p:spPr>
          </p:cxnSp>
          <p:sp>
            <p:nvSpPr>
              <p:cNvPr id="744" name="Google Shape;744;p70"/>
              <p:cNvSpPr txBox="1"/>
              <p:nvPr/>
            </p:nvSpPr>
            <p:spPr>
              <a:xfrm>
                <a:off x="6964950" y="3189007"/>
                <a:ext cx="2669100" cy="286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sz="800">
                    <a:solidFill>
                      <a:schemeClr val="accent1"/>
                    </a:solidFill>
                    <a:latin typeface="Inter"/>
                    <a:ea typeface="Inter"/>
                    <a:cs typeface="Inter"/>
                    <a:sym typeface="Inter"/>
                  </a:rPr>
                  <a:t>A symlinked input file</a:t>
                </a:r>
                <a:endParaRPr b="1" sz="800">
                  <a:solidFill>
                    <a:schemeClr val="accent1"/>
                  </a:solidFill>
                  <a:latin typeface="Inter"/>
                  <a:ea typeface="Inter"/>
                  <a:cs typeface="Inter"/>
                  <a:sym typeface="Inter"/>
                </a:endParaRPr>
              </a:p>
            </p:txBody>
          </p:sp>
        </p:grpSp>
        <p:grpSp>
          <p:nvGrpSpPr>
            <p:cNvPr id="745" name="Google Shape;745;p70"/>
            <p:cNvGrpSpPr/>
            <p:nvPr/>
          </p:nvGrpSpPr>
          <p:grpSpPr>
            <a:xfrm>
              <a:off x="3626945" y="3494244"/>
              <a:ext cx="5202522" cy="39000"/>
              <a:chOff x="4431527" y="2990090"/>
              <a:chExt cx="5202522" cy="39000"/>
            </a:xfrm>
          </p:grpSpPr>
          <p:cxnSp>
            <p:nvCxnSpPr>
              <p:cNvPr id="746" name="Google Shape;746;p70"/>
              <p:cNvCxnSpPr/>
              <p:nvPr/>
            </p:nvCxnSpPr>
            <p:spPr>
              <a:xfrm>
                <a:off x="4431527" y="3009600"/>
                <a:ext cx="2429700" cy="0"/>
              </a:xfrm>
              <a:prstGeom prst="straightConnector1">
                <a:avLst/>
              </a:prstGeom>
              <a:noFill/>
              <a:ln cap="flat" cmpd="sng" w="19050">
                <a:solidFill>
                  <a:schemeClr val="dk2"/>
                </a:solidFill>
                <a:prstDash val="solid"/>
                <a:round/>
                <a:headEnd len="med" w="med" type="none"/>
                <a:tailEnd len="med" w="med" type="triangle"/>
              </a:ln>
            </p:spPr>
          </p:cxnSp>
          <p:sp>
            <p:nvSpPr>
              <p:cNvPr id="747" name="Google Shape;747;p70"/>
              <p:cNvSpPr txBox="1"/>
              <p:nvPr/>
            </p:nvSpPr>
            <p:spPr>
              <a:xfrm>
                <a:off x="6964949" y="2990090"/>
                <a:ext cx="2669100" cy="39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800">
                    <a:solidFill>
                      <a:srgbClr val="5E5E5E"/>
                    </a:solidFill>
                    <a:latin typeface="Inter Light"/>
                    <a:ea typeface="Inter Light"/>
                    <a:cs typeface="Inter Light"/>
                    <a:sym typeface="Inter Light"/>
                  </a:rPr>
                  <a:t>Output file</a:t>
                </a:r>
                <a:endParaRPr sz="800">
                  <a:solidFill>
                    <a:srgbClr val="5E5E5E"/>
                  </a:solidFill>
                  <a:latin typeface="Inter Light"/>
                  <a:ea typeface="Inter Light"/>
                  <a:cs typeface="Inter Light"/>
                  <a:sym typeface="Inter Light"/>
                </a:endParaRPr>
              </a:p>
            </p:txBody>
          </p:sp>
        </p:grpSp>
        <p:grpSp>
          <p:nvGrpSpPr>
            <p:cNvPr id="748" name="Google Shape;748;p70"/>
            <p:cNvGrpSpPr/>
            <p:nvPr/>
          </p:nvGrpSpPr>
          <p:grpSpPr>
            <a:xfrm>
              <a:off x="3736694" y="2713908"/>
              <a:ext cx="5091222" cy="69648"/>
              <a:chOff x="4542828" y="2415695"/>
              <a:chExt cx="5091222" cy="286500"/>
            </a:xfrm>
          </p:grpSpPr>
          <p:cxnSp>
            <p:nvCxnSpPr>
              <p:cNvPr id="749" name="Google Shape;749;p70"/>
              <p:cNvCxnSpPr/>
              <p:nvPr/>
            </p:nvCxnSpPr>
            <p:spPr>
              <a:xfrm>
                <a:off x="4542828" y="2541342"/>
                <a:ext cx="2318400" cy="0"/>
              </a:xfrm>
              <a:prstGeom prst="straightConnector1">
                <a:avLst/>
              </a:prstGeom>
              <a:noFill/>
              <a:ln cap="flat" cmpd="sng" w="19050">
                <a:solidFill>
                  <a:srgbClr val="5E5E5E"/>
                </a:solidFill>
                <a:prstDash val="solid"/>
                <a:round/>
                <a:headEnd len="med" w="med" type="none"/>
                <a:tailEnd len="med" w="med" type="triangle"/>
              </a:ln>
            </p:spPr>
          </p:cxnSp>
          <p:sp>
            <p:nvSpPr>
              <p:cNvPr id="750" name="Google Shape;750;p70"/>
              <p:cNvSpPr txBox="1"/>
              <p:nvPr/>
            </p:nvSpPr>
            <p:spPr>
              <a:xfrm>
                <a:off x="6964950" y="2415695"/>
                <a:ext cx="2669100" cy="286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800">
                    <a:solidFill>
                      <a:schemeClr val="dk2"/>
                    </a:solidFill>
                    <a:latin typeface="Inter Light"/>
                    <a:ea typeface="Inter Light"/>
                    <a:cs typeface="Inter Light"/>
                    <a:sym typeface="Inter Light"/>
                  </a:rPr>
                  <a:t>STDOUT of commands only</a:t>
                </a:r>
                <a:endParaRPr sz="800">
                  <a:solidFill>
                    <a:srgbClr val="5E5E5E"/>
                  </a:solidFill>
                  <a:latin typeface="Inter Light"/>
                  <a:ea typeface="Inter Light"/>
                  <a:cs typeface="Inter Light"/>
                  <a:sym typeface="Inter Light"/>
                </a:endParaRPr>
              </a:p>
            </p:txBody>
          </p:sp>
        </p:grpSp>
        <p:grpSp>
          <p:nvGrpSpPr>
            <p:cNvPr id="751" name="Google Shape;751;p70"/>
            <p:cNvGrpSpPr/>
            <p:nvPr/>
          </p:nvGrpSpPr>
          <p:grpSpPr>
            <a:xfrm>
              <a:off x="3746927" y="3059890"/>
              <a:ext cx="5082058" cy="39021"/>
              <a:chOff x="4172353" y="4679972"/>
              <a:chExt cx="5091222" cy="286500"/>
            </a:xfrm>
          </p:grpSpPr>
          <p:cxnSp>
            <p:nvCxnSpPr>
              <p:cNvPr id="752" name="Google Shape;752;p70"/>
              <p:cNvCxnSpPr/>
              <p:nvPr/>
            </p:nvCxnSpPr>
            <p:spPr>
              <a:xfrm>
                <a:off x="4172353" y="4823222"/>
                <a:ext cx="2318400" cy="0"/>
              </a:xfrm>
              <a:prstGeom prst="straightConnector1">
                <a:avLst/>
              </a:prstGeom>
              <a:noFill/>
              <a:ln cap="flat" cmpd="sng" w="19050">
                <a:solidFill>
                  <a:schemeClr val="lt1"/>
                </a:solidFill>
                <a:prstDash val="solid"/>
                <a:round/>
                <a:headEnd len="med" w="med" type="none"/>
                <a:tailEnd len="med" w="med" type="triangle"/>
              </a:ln>
            </p:spPr>
          </p:cxnSp>
          <p:sp>
            <p:nvSpPr>
              <p:cNvPr id="753" name="Google Shape;753;p70"/>
              <p:cNvSpPr txBox="1"/>
              <p:nvPr/>
            </p:nvSpPr>
            <p:spPr>
              <a:xfrm>
                <a:off x="6594475" y="4679972"/>
                <a:ext cx="2669100" cy="286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800">
                    <a:solidFill>
                      <a:schemeClr val="dk2"/>
                    </a:solidFill>
                    <a:latin typeface="Inter Light"/>
                    <a:ea typeface="Inter Light"/>
                    <a:cs typeface="Inter Light"/>
                    <a:sym typeface="Inter Light"/>
                  </a:rPr>
                  <a:t>Ignore</a:t>
                </a:r>
                <a:endParaRPr sz="800">
                  <a:solidFill>
                    <a:srgbClr val="5E5E5E"/>
                  </a:solidFill>
                  <a:latin typeface="Inter Light"/>
                  <a:ea typeface="Inter Light"/>
                  <a:cs typeface="Inter Light"/>
                  <a:sym typeface="Inter Light"/>
                </a:endParaRPr>
              </a:p>
            </p:txBody>
          </p:sp>
        </p:grpSp>
      </p:grpSp>
      <p:sp>
        <p:nvSpPr>
          <p:cNvPr id="754" name="Google Shape;754;p70"/>
          <p:cNvSpPr txBox="1"/>
          <p:nvPr>
            <p:ph idx="1" type="body"/>
          </p:nvPr>
        </p:nvSpPr>
        <p:spPr>
          <a:xfrm>
            <a:off x="302563" y="4511725"/>
            <a:ext cx="8520600" cy="455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Try exploring a work directory yourself!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idx="4294967295" type="body"/>
          </p:nvPr>
        </p:nvSpPr>
        <p:spPr>
          <a:xfrm>
            <a:off x="1005937" y="2049988"/>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 sz="1400">
                <a:solidFill>
                  <a:schemeClr val="dk1"/>
                </a:solidFill>
              </a:rPr>
              <a:t>&gt;95 pipelines and a base template</a:t>
            </a:r>
            <a:endParaRPr sz="1400">
              <a:solidFill>
                <a:schemeClr val="dk1"/>
              </a:solidFill>
            </a:endParaRPr>
          </a:p>
        </p:txBody>
      </p:sp>
      <p:pic>
        <p:nvPicPr>
          <p:cNvPr descr="Google Shape;953;p93" id="179" name="Google Shape;179;p26"/>
          <p:cNvPicPr preferRelativeResize="0"/>
          <p:nvPr>
            <p:ph idx="2" type="pic"/>
          </p:nvPr>
        </p:nvPicPr>
        <p:blipFill rotWithShape="1">
          <a:blip r:embed="rId3">
            <a:alphaModFix/>
          </a:blip>
          <a:srcRect b="0" l="0" r="0" t="0"/>
          <a:stretch/>
        </p:blipFill>
        <p:spPr>
          <a:xfrm>
            <a:off x="456763" y="1538411"/>
            <a:ext cx="411600" cy="411600"/>
          </a:xfrm>
          <a:prstGeom prst="rect">
            <a:avLst/>
          </a:prstGeom>
          <a:noFill/>
          <a:ln>
            <a:noFill/>
          </a:ln>
        </p:spPr>
      </p:pic>
      <p:sp>
        <p:nvSpPr>
          <p:cNvPr id="180" name="Google Shape;180;p26"/>
          <p:cNvSpPr txBox="1"/>
          <p:nvPr/>
        </p:nvSpPr>
        <p:spPr>
          <a:xfrm>
            <a:off x="1006042" y="3180518"/>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Linting</a:t>
            </a:r>
            <a:endParaRPr b="0" i="0" sz="1400" u="none" cap="none" strike="noStrike">
              <a:solidFill>
                <a:schemeClr val="dk1"/>
              </a:solidFill>
              <a:latin typeface="Arial"/>
              <a:ea typeface="Arial"/>
              <a:cs typeface="Arial"/>
              <a:sym typeface="Arial"/>
            </a:endParaRPr>
          </a:p>
        </p:txBody>
      </p:sp>
      <p:sp>
        <p:nvSpPr>
          <p:cNvPr id="181" name="Google Shape;181;p26"/>
          <p:cNvSpPr txBox="1"/>
          <p:nvPr/>
        </p:nvSpPr>
        <p:spPr>
          <a:xfrm>
            <a:off x="1005937" y="3636893"/>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Choose conventions to test for consistency</a:t>
            </a:r>
            <a:endParaRPr b="0" i="0" sz="1400" u="none" cap="none" strike="noStrike">
              <a:solidFill>
                <a:schemeClr val="dk1"/>
              </a:solidFill>
              <a:latin typeface="Arial"/>
              <a:ea typeface="Arial"/>
              <a:cs typeface="Arial"/>
              <a:sym typeface="Arial"/>
            </a:endParaRPr>
          </a:p>
        </p:txBody>
      </p:sp>
      <p:pic>
        <p:nvPicPr>
          <p:cNvPr descr="Google Shape;956;p93" id="182" name="Google Shape;182;p26"/>
          <p:cNvPicPr preferRelativeResize="0"/>
          <p:nvPr>
            <p:ph idx="3" type="pic"/>
          </p:nvPr>
        </p:nvPicPr>
        <p:blipFill rotWithShape="1">
          <a:blip r:embed="rId4">
            <a:alphaModFix/>
          </a:blip>
          <a:srcRect b="0" l="0" r="0" t="0"/>
          <a:stretch/>
        </p:blipFill>
        <p:spPr>
          <a:xfrm>
            <a:off x="456763" y="3125316"/>
            <a:ext cx="411600" cy="411600"/>
          </a:xfrm>
          <a:prstGeom prst="rect">
            <a:avLst/>
          </a:prstGeom>
          <a:noFill/>
          <a:ln>
            <a:noFill/>
          </a:ln>
        </p:spPr>
      </p:pic>
      <p:sp>
        <p:nvSpPr>
          <p:cNvPr id="183" name="Google Shape;183;p26"/>
          <p:cNvSpPr txBox="1"/>
          <p:nvPr/>
        </p:nvSpPr>
        <p:spPr>
          <a:xfrm>
            <a:off x="6675105" y="1593612"/>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Modules</a:t>
            </a:r>
            <a:endParaRPr b="0" i="0" sz="1400" u="none" cap="none" strike="noStrike">
              <a:solidFill>
                <a:schemeClr val="dk1"/>
              </a:solidFill>
              <a:latin typeface="Arial"/>
              <a:ea typeface="Arial"/>
              <a:cs typeface="Arial"/>
              <a:sym typeface="Arial"/>
            </a:endParaRPr>
          </a:p>
        </p:txBody>
      </p:sp>
      <p:sp>
        <p:nvSpPr>
          <p:cNvPr id="184" name="Google Shape;184;p26"/>
          <p:cNvSpPr txBox="1"/>
          <p:nvPr/>
        </p:nvSpPr>
        <p:spPr>
          <a:xfrm>
            <a:off x="6675000" y="2049988"/>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u="none" cap="none" strike="noStrike">
                <a:solidFill>
                  <a:schemeClr val="dk1"/>
                </a:solidFill>
                <a:latin typeface="Inter Light"/>
                <a:ea typeface="Inter Light"/>
                <a:cs typeface="Inter Light"/>
                <a:sym typeface="Inter Light"/>
              </a:rPr>
              <a:t>&gt;1150 modules</a:t>
            </a:r>
            <a:endParaRPr b="0" i="0" u="none" cap="none" strike="noStrike">
              <a:solidFill>
                <a:schemeClr val="dk1"/>
              </a:solidFill>
              <a:latin typeface="Arial"/>
              <a:ea typeface="Arial"/>
              <a:cs typeface="Arial"/>
              <a:sym typeface="Arial"/>
            </a:endParaRPr>
          </a:p>
        </p:txBody>
      </p:sp>
      <p:pic>
        <p:nvPicPr>
          <p:cNvPr descr="Google Shape;959;p93" id="185" name="Google Shape;185;p26"/>
          <p:cNvPicPr preferRelativeResize="0"/>
          <p:nvPr>
            <p:ph idx="4" type="pic"/>
          </p:nvPr>
        </p:nvPicPr>
        <p:blipFill rotWithShape="1">
          <a:blip r:embed="rId5">
            <a:alphaModFix/>
          </a:blip>
          <a:srcRect b="0" l="0" r="0" t="0"/>
          <a:stretch/>
        </p:blipFill>
        <p:spPr>
          <a:xfrm>
            <a:off x="6125824" y="1538411"/>
            <a:ext cx="411600" cy="411600"/>
          </a:xfrm>
          <a:prstGeom prst="rect">
            <a:avLst/>
          </a:prstGeom>
          <a:noFill/>
          <a:ln>
            <a:noFill/>
          </a:ln>
        </p:spPr>
      </p:pic>
      <p:sp>
        <p:nvSpPr>
          <p:cNvPr id="186" name="Google Shape;186;p26"/>
          <p:cNvSpPr txBox="1"/>
          <p:nvPr/>
        </p:nvSpPr>
        <p:spPr>
          <a:xfrm>
            <a:off x="6675105" y="3180518"/>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Tooling</a:t>
            </a:r>
            <a:endParaRPr b="0" i="0" sz="1400" u="none" cap="none" strike="noStrike">
              <a:solidFill>
                <a:schemeClr val="dk1"/>
              </a:solidFill>
              <a:latin typeface="Arial"/>
              <a:ea typeface="Arial"/>
              <a:cs typeface="Arial"/>
              <a:sym typeface="Arial"/>
            </a:endParaRPr>
          </a:p>
        </p:txBody>
      </p:sp>
      <p:sp>
        <p:nvSpPr>
          <p:cNvPr id="187" name="Google Shape;187;p26"/>
          <p:cNvSpPr txBox="1"/>
          <p:nvPr/>
        </p:nvSpPr>
        <p:spPr>
          <a:xfrm>
            <a:off x="6675000" y="3636893"/>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Development and deployment</a:t>
            </a:r>
            <a:endParaRPr b="0" i="0" sz="1400" u="none" cap="none" strike="noStrike">
              <a:solidFill>
                <a:schemeClr val="dk1"/>
              </a:solidFill>
              <a:latin typeface="Arial"/>
              <a:ea typeface="Arial"/>
              <a:cs typeface="Arial"/>
              <a:sym typeface="Arial"/>
            </a:endParaRPr>
          </a:p>
        </p:txBody>
      </p:sp>
      <p:pic>
        <p:nvPicPr>
          <p:cNvPr descr="Google Shape;962;p93" id="188" name="Google Shape;188;p26"/>
          <p:cNvPicPr preferRelativeResize="0"/>
          <p:nvPr>
            <p:ph idx="5" type="pic"/>
          </p:nvPr>
        </p:nvPicPr>
        <p:blipFill rotWithShape="1">
          <a:blip r:embed="rId6">
            <a:alphaModFix/>
          </a:blip>
          <a:srcRect b="1324" l="0" r="0" t="1314"/>
          <a:stretch/>
        </p:blipFill>
        <p:spPr>
          <a:xfrm>
            <a:off x="6125824" y="3125316"/>
            <a:ext cx="411601" cy="411602"/>
          </a:xfrm>
          <a:prstGeom prst="rect">
            <a:avLst/>
          </a:prstGeom>
          <a:noFill/>
          <a:ln>
            <a:noFill/>
          </a:ln>
        </p:spPr>
      </p:pic>
      <p:sp>
        <p:nvSpPr>
          <p:cNvPr id="189" name="Google Shape;189;p26"/>
          <p:cNvSpPr txBox="1"/>
          <p:nvPr/>
        </p:nvSpPr>
        <p:spPr>
          <a:xfrm>
            <a:off x="3854310" y="1593612"/>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Subworkflows</a:t>
            </a:r>
            <a:endParaRPr b="0" i="0" sz="1400" u="none" cap="none" strike="noStrike">
              <a:solidFill>
                <a:schemeClr val="dk1"/>
              </a:solidFill>
              <a:latin typeface="Arial"/>
              <a:ea typeface="Arial"/>
              <a:cs typeface="Arial"/>
              <a:sym typeface="Arial"/>
            </a:endParaRPr>
          </a:p>
        </p:txBody>
      </p:sp>
      <p:sp>
        <p:nvSpPr>
          <p:cNvPr id="190" name="Google Shape;190;p26"/>
          <p:cNvSpPr txBox="1"/>
          <p:nvPr/>
        </p:nvSpPr>
        <p:spPr>
          <a:xfrm>
            <a:off x="3854205" y="2049988"/>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u="none" cap="none" strike="noStrike">
                <a:solidFill>
                  <a:schemeClr val="dk1"/>
                </a:solidFill>
                <a:latin typeface="Inter Light"/>
                <a:ea typeface="Inter Light"/>
                <a:cs typeface="Inter Light"/>
                <a:sym typeface="Inter Light"/>
              </a:rPr>
              <a:t>&gt;55 subworkflows</a:t>
            </a:r>
            <a:endParaRPr b="0" i="0" u="none" cap="none" strike="noStrike">
              <a:solidFill>
                <a:schemeClr val="dk1"/>
              </a:solidFill>
              <a:latin typeface="Arial"/>
              <a:ea typeface="Arial"/>
              <a:cs typeface="Arial"/>
              <a:sym typeface="Arial"/>
            </a:endParaRPr>
          </a:p>
        </p:txBody>
      </p:sp>
      <p:pic>
        <p:nvPicPr>
          <p:cNvPr descr="Google Shape;965;p93" id="191" name="Google Shape;191;p26"/>
          <p:cNvPicPr preferRelativeResize="0"/>
          <p:nvPr>
            <p:ph idx="6" type="pic"/>
          </p:nvPr>
        </p:nvPicPr>
        <p:blipFill rotWithShape="1">
          <a:blip r:embed="rId7">
            <a:alphaModFix/>
          </a:blip>
          <a:srcRect b="0" l="0" r="0" t="0"/>
          <a:stretch/>
        </p:blipFill>
        <p:spPr>
          <a:xfrm>
            <a:off x="3320750" y="1587018"/>
            <a:ext cx="372175" cy="307797"/>
          </a:xfrm>
          <a:prstGeom prst="rect">
            <a:avLst/>
          </a:prstGeom>
          <a:noFill/>
          <a:ln>
            <a:noFill/>
          </a:ln>
        </p:spPr>
      </p:pic>
      <p:sp>
        <p:nvSpPr>
          <p:cNvPr id="192" name="Google Shape;192;p26"/>
          <p:cNvSpPr txBox="1"/>
          <p:nvPr/>
        </p:nvSpPr>
        <p:spPr>
          <a:xfrm>
            <a:off x="3854310" y="3180518"/>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Schema</a:t>
            </a:r>
            <a:endParaRPr b="0" i="0" sz="1400" u="none" cap="none" strike="noStrike">
              <a:solidFill>
                <a:schemeClr val="dk1"/>
              </a:solidFill>
              <a:latin typeface="Arial"/>
              <a:ea typeface="Arial"/>
              <a:cs typeface="Arial"/>
              <a:sym typeface="Arial"/>
            </a:endParaRPr>
          </a:p>
        </p:txBody>
      </p:sp>
      <p:sp>
        <p:nvSpPr>
          <p:cNvPr id="193" name="Google Shape;193;p26"/>
          <p:cNvSpPr txBox="1"/>
          <p:nvPr/>
        </p:nvSpPr>
        <p:spPr>
          <a:xfrm>
            <a:off x="3854205" y="3636893"/>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Validation, channels and user interface</a:t>
            </a:r>
            <a:endParaRPr b="0" i="0" sz="1400" u="none" cap="none" strike="noStrike">
              <a:solidFill>
                <a:schemeClr val="dk1"/>
              </a:solidFill>
              <a:latin typeface="Arial"/>
              <a:ea typeface="Arial"/>
              <a:cs typeface="Arial"/>
              <a:sym typeface="Arial"/>
            </a:endParaRPr>
          </a:p>
        </p:txBody>
      </p:sp>
      <p:pic>
        <p:nvPicPr>
          <p:cNvPr descr="Google Shape;968;p93" id="194" name="Google Shape;194;p26"/>
          <p:cNvPicPr preferRelativeResize="0"/>
          <p:nvPr>
            <p:ph idx="7" type="pic"/>
          </p:nvPr>
        </p:nvPicPr>
        <p:blipFill rotWithShape="1">
          <a:blip r:embed="rId8">
            <a:alphaModFix/>
          </a:blip>
          <a:srcRect b="0" l="0" r="0" t="0"/>
          <a:stretch/>
        </p:blipFill>
        <p:spPr>
          <a:xfrm>
            <a:off x="3305030" y="3125316"/>
            <a:ext cx="411600" cy="411600"/>
          </a:xfrm>
          <a:prstGeom prst="rect">
            <a:avLst/>
          </a:prstGeom>
          <a:noFill/>
          <a:ln>
            <a:noFill/>
          </a:ln>
        </p:spPr>
      </p:pic>
      <p:sp>
        <p:nvSpPr>
          <p:cNvPr id="195" name="Google Shape;195;p26"/>
          <p:cNvSpPr txBox="1"/>
          <p:nvPr/>
        </p:nvSpPr>
        <p:spPr>
          <a:xfrm>
            <a:off x="76200" y="17252"/>
            <a:ext cx="8229600" cy="3078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b="1" i="0" lang="en" sz="1994" u="none" cap="none" strike="noStrike">
                <a:solidFill>
                  <a:srgbClr val="FFFFFF"/>
                </a:solidFill>
                <a:latin typeface="Inter"/>
                <a:ea typeface="Inter"/>
                <a:cs typeface="Inter"/>
                <a:sym typeface="Inter"/>
              </a:rPr>
              <a:t>nf-core components</a:t>
            </a:r>
            <a:endParaRPr b="0" i="0" sz="1400" u="none" cap="none" strike="noStrike">
              <a:solidFill>
                <a:srgbClr val="000000"/>
              </a:solidFill>
              <a:latin typeface="Arial"/>
              <a:ea typeface="Arial"/>
              <a:cs typeface="Arial"/>
              <a:sym typeface="Arial"/>
            </a:endParaRPr>
          </a:p>
        </p:txBody>
      </p:sp>
      <p:sp>
        <p:nvSpPr>
          <p:cNvPr id="196" name="Google Shape;196;p26"/>
          <p:cNvSpPr txBox="1"/>
          <p:nvPr/>
        </p:nvSpPr>
        <p:spPr>
          <a:xfrm>
            <a:off x="76200" y="397670"/>
            <a:ext cx="8229600" cy="21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rgbClr val="FFFFFF"/>
                </a:solidFill>
                <a:latin typeface="Inter Light"/>
                <a:ea typeface="Inter Light"/>
                <a:cs typeface="Inter Light"/>
                <a:sym typeface="Inter Light"/>
              </a:rPr>
              <a:t>Pick and choose which component you need</a:t>
            </a:r>
            <a:endParaRPr b="0" i="0" sz="1400" u="none" cap="none" strike="noStrike">
              <a:solidFill>
                <a:srgbClr val="000000"/>
              </a:solidFill>
              <a:latin typeface="Arial"/>
              <a:ea typeface="Arial"/>
              <a:cs typeface="Arial"/>
              <a:sym typeface="Arial"/>
            </a:endParaRPr>
          </a:p>
        </p:txBody>
      </p:sp>
      <p:sp>
        <p:nvSpPr>
          <p:cNvPr id="197" name="Google Shape;197;p26"/>
          <p:cNvSpPr txBox="1"/>
          <p:nvPr/>
        </p:nvSpPr>
        <p:spPr>
          <a:xfrm>
            <a:off x="935535" y="1593612"/>
            <a:ext cx="2011800" cy="356400"/>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lt1"/>
              </a:buClr>
              <a:buSzPts val="1800"/>
              <a:buFont typeface="Inter"/>
              <a:buNone/>
            </a:pPr>
            <a:r>
              <a:rPr b="1" lang="en" sz="1800">
                <a:solidFill>
                  <a:schemeClr val="dk1"/>
                </a:solidFill>
              </a:rPr>
              <a:t>Pipelines</a:t>
            </a:r>
            <a:endParaRPr b="1" sz="1800">
              <a:solidFill>
                <a:schemeClr val="dk1"/>
              </a:solidFill>
              <a:latin typeface="Inter"/>
              <a:ea typeface="Inter"/>
              <a:cs typeface="Inter"/>
              <a:sym typeface="Inter"/>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1"/>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Report the error</a:t>
            </a:r>
            <a:endParaRPr/>
          </a:p>
        </p:txBody>
      </p:sp>
      <p:sp>
        <p:nvSpPr>
          <p:cNvPr id="760" name="Google Shape;760;p71"/>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61" name="Google Shape;761;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Essential</a:t>
            </a:r>
            <a:endParaRPr/>
          </a:p>
          <a:p>
            <a:pPr indent="-342900" lvl="0" marL="457200" rtl="0" algn="l">
              <a:spcBef>
                <a:spcPts val="1200"/>
              </a:spcBef>
              <a:spcAft>
                <a:spcPts val="0"/>
              </a:spcAft>
              <a:buSzPts val="1800"/>
              <a:buChar char="●"/>
            </a:pPr>
            <a:r>
              <a:rPr lang="en"/>
              <a:t>Command you used</a:t>
            </a:r>
            <a:endParaRPr/>
          </a:p>
          <a:p>
            <a:pPr indent="-342900" lvl="0" marL="457200" rtl="0" algn="l">
              <a:spcBef>
                <a:spcPts val="0"/>
              </a:spcBef>
              <a:spcAft>
                <a:spcPts val="0"/>
              </a:spcAft>
              <a:buSzPts val="1800"/>
              <a:buChar char="●"/>
            </a:pPr>
            <a:r>
              <a:rPr lang="en"/>
              <a:t>Version</a:t>
            </a:r>
            <a:endParaRPr/>
          </a:p>
          <a:p>
            <a:pPr indent="-342900" lvl="0" marL="457200" rtl="0" algn="l">
              <a:spcBef>
                <a:spcPts val="0"/>
              </a:spcBef>
              <a:spcAft>
                <a:spcPts val="0"/>
              </a:spcAft>
              <a:buSzPts val="1800"/>
              <a:buChar char="●"/>
            </a:pPr>
            <a:r>
              <a:rPr lang="en"/>
              <a:t>Error message</a:t>
            </a:r>
            <a:endParaRPr/>
          </a:p>
          <a:p>
            <a:pPr indent="-342900" lvl="0" marL="457200" rtl="0" algn="l">
              <a:spcBef>
                <a:spcPts val="0"/>
              </a:spcBef>
              <a:spcAft>
                <a:spcPts val="0"/>
              </a:spcAft>
              <a:buSzPts val="1800"/>
              <a:buChar char="●"/>
            </a:pPr>
            <a:r>
              <a:rPr lang="en"/>
              <a:t>Log files</a:t>
            </a:r>
            <a:endParaRPr/>
          </a:p>
          <a:p>
            <a:pPr indent="0" lvl="0" marL="0" rtl="0" algn="l">
              <a:spcBef>
                <a:spcPts val="1200"/>
              </a:spcBef>
              <a:spcAft>
                <a:spcPts val="0"/>
              </a:spcAft>
              <a:buNone/>
            </a:pPr>
            <a:r>
              <a:rPr lang="en"/>
              <a:t>Nice to have</a:t>
            </a:r>
            <a:endParaRPr/>
          </a:p>
          <a:p>
            <a:pPr indent="-342900" lvl="0" marL="457200" rtl="0" algn="l">
              <a:spcBef>
                <a:spcPts val="1200"/>
              </a:spcBef>
              <a:spcAft>
                <a:spcPts val="0"/>
              </a:spcAft>
              <a:buSzPts val="1800"/>
              <a:buChar char="●"/>
            </a:pPr>
            <a:r>
              <a:rPr lang="en"/>
              <a:t>Input samplesheet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learn</a:t>
            </a:r>
            <a:endParaRPr/>
          </a:p>
          <a:p>
            <a:pPr indent="-342900" lvl="0" marL="457200" rtl="0" algn="l">
              <a:spcBef>
                <a:spcPts val="1200"/>
              </a:spcBef>
              <a:spcAft>
                <a:spcPts val="0"/>
              </a:spcAft>
              <a:buSzPts val="1800"/>
              <a:buChar char="●"/>
            </a:pPr>
            <a:r>
              <a:rPr lang="en"/>
              <a:t>✅ What are and the benefits of workflow managers</a:t>
            </a:r>
            <a:endParaRPr/>
          </a:p>
          <a:p>
            <a:pPr indent="-342900" lvl="0" marL="457200" rtl="0" algn="l">
              <a:spcBef>
                <a:spcPts val="0"/>
              </a:spcBef>
              <a:spcAft>
                <a:spcPts val="0"/>
              </a:spcAft>
              <a:buSzPts val="1800"/>
              <a:buChar char="●"/>
            </a:pPr>
            <a:r>
              <a:rPr lang="en"/>
              <a:t>✅ What is nf-core</a:t>
            </a:r>
            <a:endParaRPr/>
          </a:p>
          <a:p>
            <a:pPr indent="-342900" lvl="0" marL="457200" rtl="0" algn="l">
              <a:spcBef>
                <a:spcPts val="0"/>
              </a:spcBef>
              <a:spcAft>
                <a:spcPts val="0"/>
              </a:spcAft>
              <a:buSzPts val="1800"/>
              <a:buChar char="●"/>
            </a:pPr>
            <a:r>
              <a:rPr lang="en"/>
              <a:t>✅ What is and how to install conda</a:t>
            </a:r>
            <a:endParaRPr/>
          </a:p>
          <a:p>
            <a:pPr indent="-342900" lvl="0" marL="457200" rtl="0" algn="l">
              <a:spcBef>
                <a:spcPts val="0"/>
              </a:spcBef>
              <a:spcAft>
                <a:spcPts val="0"/>
              </a:spcAft>
              <a:buSzPts val="1800"/>
              <a:buChar char="●"/>
            </a:pPr>
            <a:r>
              <a:rPr lang="en"/>
              <a:t>✅ How to install and conda correctly</a:t>
            </a:r>
            <a:endParaRPr/>
          </a:p>
          <a:p>
            <a:pPr indent="-342900" lvl="0" marL="457200" rtl="0" algn="l">
              <a:spcBef>
                <a:spcPts val="0"/>
              </a:spcBef>
              <a:spcAft>
                <a:spcPts val="0"/>
              </a:spcAft>
              <a:buSzPts val="1800"/>
              <a:buChar char="●"/>
            </a:pPr>
            <a:r>
              <a:rPr lang="en"/>
              <a:t>✅ How to install Nextflow</a:t>
            </a:r>
            <a:endParaRPr/>
          </a:p>
          <a:p>
            <a:pPr indent="-342900" lvl="0" marL="457200" rtl="0" algn="l">
              <a:spcBef>
                <a:spcPts val="0"/>
              </a:spcBef>
              <a:spcAft>
                <a:spcPts val="0"/>
              </a:spcAft>
              <a:buSzPts val="1800"/>
              <a:buChar char="●"/>
            </a:pPr>
            <a:r>
              <a:rPr lang="en"/>
              <a:t>✅ How to run and monitor an nf-core pipeline</a:t>
            </a:r>
            <a:endParaRPr/>
          </a:p>
          <a:p>
            <a:pPr indent="-342900" lvl="0" marL="457200" rtl="0" algn="l">
              <a:spcBef>
                <a:spcPts val="0"/>
              </a:spcBef>
              <a:spcAft>
                <a:spcPts val="0"/>
              </a:spcAft>
              <a:buSzPts val="1800"/>
              <a:buChar char="●"/>
            </a:pPr>
            <a:r>
              <a:rPr lang="en"/>
              <a:t>✅ How to configure an nf-core pipeline</a:t>
            </a:r>
            <a:endParaRPr/>
          </a:p>
          <a:p>
            <a:pPr indent="-342900" lvl="0" marL="457200" rtl="0" algn="l">
              <a:spcBef>
                <a:spcPts val="0"/>
              </a:spcBef>
              <a:spcAft>
                <a:spcPts val="0"/>
              </a:spcAft>
              <a:buSzPts val="1800"/>
              <a:buChar char="●"/>
            </a:pPr>
            <a:r>
              <a:rPr lang="en"/>
              <a:t>✅ How to debug an nf-core pipeline</a:t>
            </a:r>
            <a:endParaRPr/>
          </a:p>
        </p:txBody>
      </p:sp>
      <p:sp>
        <p:nvSpPr>
          <p:cNvPr id="767" name="Google Shape;767;p72"/>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Recap: Session</a:t>
            </a:r>
            <a:br>
              <a:rPr lang="en"/>
            </a:br>
            <a:r>
              <a:rPr lang="en"/>
              <a:t>Objectives</a:t>
            </a:r>
            <a:endParaRPr/>
          </a:p>
        </p:txBody>
      </p:sp>
      <p:sp>
        <p:nvSpPr>
          <p:cNvPr id="768" name="Google Shape;768;p7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session</a:t>
            </a:r>
            <a:endParaRPr/>
          </a:p>
        </p:txBody>
      </p:sp>
      <p:sp>
        <p:nvSpPr>
          <p:cNvPr id="774" name="Google Shape;774;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Applying our new running Nextflow pipeline skills to </a:t>
            </a:r>
            <a:r>
              <a:rPr lang="en"/>
              <a:t>taxonomic classification and profiling </a:t>
            </a:r>
            <a:r>
              <a:rPr lang="en"/>
              <a:t>nf-core pipeline </a:t>
            </a:r>
            <a:r>
              <a:rPr b="1" lang="en">
                <a:solidFill>
                  <a:schemeClr val="accent1"/>
                </a:solidFill>
                <a:latin typeface="Inter"/>
                <a:ea typeface="Inter"/>
                <a:cs typeface="Inter"/>
                <a:sym typeface="Inter"/>
              </a:rPr>
              <a:t>nf-core/</a:t>
            </a:r>
            <a:r>
              <a:rPr b="1" lang="en">
                <a:solidFill>
                  <a:schemeClr val="accent1"/>
                </a:solidFill>
                <a:latin typeface="Inter"/>
                <a:ea typeface="Inter"/>
                <a:cs typeface="Inter"/>
                <a:sym typeface="Inter"/>
              </a:rPr>
              <a:t>taxprofiler</a:t>
            </a:r>
            <a:r>
              <a:rPr lang="en"/>
              <a:t> </a:t>
            </a:r>
            <a:r>
              <a:rPr lang="en"/>
              <a:t>It allows for in-parallel taxonomic identification of reads or taxonomic abundance estimation with multiple classification and profiling tools against multiple databases</a:t>
            </a:r>
            <a:endParaRPr/>
          </a:p>
        </p:txBody>
      </p:sp>
      <p:sp>
        <p:nvSpPr>
          <p:cNvPr id="775" name="Google Shape;775;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76" name="Google Shape;776;p73"/>
          <p:cNvPicPr preferRelativeResize="0"/>
          <p:nvPr/>
        </p:nvPicPr>
        <p:blipFill>
          <a:blip r:embed="rId3">
            <a:alphaModFix/>
          </a:blip>
          <a:stretch>
            <a:fillRect/>
          </a:stretch>
        </p:blipFill>
        <p:spPr>
          <a:xfrm>
            <a:off x="1542900" y="2738875"/>
            <a:ext cx="6165652" cy="20562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4"/>
          <p:cNvSpPr txBox="1"/>
          <p:nvPr>
            <p:ph type="title"/>
          </p:nvPr>
        </p:nvSpPr>
        <p:spPr>
          <a:xfrm>
            <a:off x="0" y="0"/>
            <a:ext cx="9144000" cy="101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Inter Light"/>
                <a:ea typeface="Inter Light"/>
                <a:cs typeface="Inter Light"/>
                <a:sym typeface="Inter Light"/>
              </a:rPr>
              <a:t>More Info &amp; Acknowledgements</a:t>
            </a:r>
            <a:endParaRPr>
              <a:latin typeface="Inter Light"/>
              <a:ea typeface="Inter Light"/>
              <a:cs typeface="Inter Light"/>
              <a:sym typeface="Inter Light"/>
            </a:endParaRPr>
          </a:p>
        </p:txBody>
      </p:sp>
      <p:pic>
        <p:nvPicPr>
          <p:cNvPr id="782" name="Google Shape;782;p74"/>
          <p:cNvPicPr preferRelativeResize="0"/>
          <p:nvPr/>
        </p:nvPicPr>
        <p:blipFill>
          <a:blip r:embed="rId3">
            <a:alphaModFix/>
          </a:blip>
          <a:stretch>
            <a:fillRect/>
          </a:stretch>
        </p:blipFill>
        <p:spPr>
          <a:xfrm>
            <a:off x="1695218" y="3159329"/>
            <a:ext cx="936953" cy="518663"/>
          </a:xfrm>
          <a:prstGeom prst="rect">
            <a:avLst/>
          </a:prstGeom>
          <a:noFill/>
          <a:ln>
            <a:noFill/>
          </a:ln>
        </p:spPr>
      </p:pic>
      <p:pic>
        <p:nvPicPr>
          <p:cNvPr id="783" name="Google Shape;783;p74"/>
          <p:cNvPicPr preferRelativeResize="0"/>
          <p:nvPr/>
        </p:nvPicPr>
        <p:blipFill>
          <a:blip r:embed="rId4">
            <a:alphaModFix/>
          </a:blip>
          <a:stretch>
            <a:fillRect/>
          </a:stretch>
        </p:blipFill>
        <p:spPr>
          <a:xfrm>
            <a:off x="4966137" y="3266191"/>
            <a:ext cx="510265" cy="304938"/>
          </a:xfrm>
          <a:prstGeom prst="rect">
            <a:avLst/>
          </a:prstGeom>
          <a:noFill/>
          <a:ln>
            <a:noFill/>
          </a:ln>
        </p:spPr>
      </p:pic>
      <p:pic>
        <p:nvPicPr>
          <p:cNvPr id="784" name="Google Shape;784;p74"/>
          <p:cNvPicPr preferRelativeResize="0"/>
          <p:nvPr/>
        </p:nvPicPr>
        <p:blipFill>
          <a:blip r:embed="rId5">
            <a:alphaModFix/>
          </a:blip>
          <a:stretch>
            <a:fillRect/>
          </a:stretch>
        </p:blipFill>
        <p:spPr>
          <a:xfrm>
            <a:off x="5734173" y="3224210"/>
            <a:ext cx="388922" cy="388900"/>
          </a:xfrm>
          <a:prstGeom prst="rect">
            <a:avLst/>
          </a:prstGeom>
          <a:noFill/>
          <a:ln>
            <a:noFill/>
          </a:ln>
        </p:spPr>
      </p:pic>
      <p:pic>
        <p:nvPicPr>
          <p:cNvPr id="785" name="Google Shape;785;p74"/>
          <p:cNvPicPr preferRelativeResize="0"/>
          <p:nvPr/>
        </p:nvPicPr>
        <p:blipFill>
          <a:blip r:embed="rId6">
            <a:alphaModFix/>
          </a:blip>
          <a:stretch>
            <a:fillRect/>
          </a:stretch>
        </p:blipFill>
        <p:spPr>
          <a:xfrm>
            <a:off x="6380865" y="3249310"/>
            <a:ext cx="1112271" cy="338700"/>
          </a:xfrm>
          <a:prstGeom prst="rect">
            <a:avLst/>
          </a:prstGeom>
          <a:noFill/>
          <a:ln>
            <a:noFill/>
          </a:ln>
        </p:spPr>
      </p:pic>
      <p:grpSp>
        <p:nvGrpSpPr>
          <p:cNvPr id="786" name="Google Shape;786;p74"/>
          <p:cNvGrpSpPr/>
          <p:nvPr/>
        </p:nvGrpSpPr>
        <p:grpSpPr>
          <a:xfrm>
            <a:off x="7598506" y="3140608"/>
            <a:ext cx="1221091" cy="556104"/>
            <a:chOff x="5790950" y="2941650"/>
            <a:chExt cx="2592550" cy="1257300"/>
          </a:xfrm>
        </p:grpSpPr>
        <p:pic>
          <p:nvPicPr>
            <p:cNvPr id="787" name="Google Shape;787;p74"/>
            <p:cNvPicPr preferRelativeResize="0"/>
            <p:nvPr/>
          </p:nvPicPr>
          <p:blipFill>
            <a:blip r:embed="rId7">
              <a:alphaModFix/>
            </a:blip>
            <a:stretch>
              <a:fillRect/>
            </a:stretch>
          </p:blipFill>
          <p:spPr>
            <a:xfrm>
              <a:off x="5790950" y="2941650"/>
              <a:ext cx="1257300" cy="1257300"/>
            </a:xfrm>
            <a:prstGeom prst="rect">
              <a:avLst/>
            </a:prstGeom>
            <a:noFill/>
            <a:ln>
              <a:noFill/>
            </a:ln>
          </p:spPr>
        </p:pic>
        <p:sp>
          <p:nvSpPr>
            <p:cNvPr id="788" name="Google Shape;788;p74"/>
            <p:cNvSpPr txBox="1"/>
            <p:nvPr/>
          </p:nvSpPr>
          <p:spPr>
            <a:xfrm>
              <a:off x="6907200" y="3187526"/>
              <a:ext cx="1476300" cy="76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HackMD</a:t>
              </a:r>
              <a:endParaRPr sz="1000"/>
            </a:p>
          </p:txBody>
        </p:sp>
      </p:grpSp>
      <p:pic>
        <p:nvPicPr>
          <p:cNvPr id="789" name="Google Shape;789;p74"/>
          <p:cNvPicPr preferRelativeResize="0"/>
          <p:nvPr/>
        </p:nvPicPr>
        <p:blipFill>
          <a:blip r:embed="rId8">
            <a:alphaModFix/>
          </a:blip>
          <a:stretch>
            <a:fillRect/>
          </a:stretch>
        </p:blipFill>
        <p:spPr>
          <a:xfrm>
            <a:off x="6310643" y="1909538"/>
            <a:ext cx="670225" cy="670225"/>
          </a:xfrm>
          <a:prstGeom prst="rect">
            <a:avLst/>
          </a:prstGeom>
          <a:noFill/>
          <a:ln>
            <a:noFill/>
          </a:ln>
        </p:spPr>
      </p:pic>
      <p:pic>
        <p:nvPicPr>
          <p:cNvPr id="790" name="Google Shape;790;p74"/>
          <p:cNvPicPr preferRelativeResize="0"/>
          <p:nvPr/>
        </p:nvPicPr>
        <p:blipFill>
          <a:blip r:embed="rId9">
            <a:alphaModFix/>
          </a:blip>
          <a:stretch>
            <a:fillRect/>
          </a:stretch>
        </p:blipFill>
        <p:spPr>
          <a:xfrm>
            <a:off x="3231418" y="1090350"/>
            <a:ext cx="670225" cy="670225"/>
          </a:xfrm>
          <a:prstGeom prst="rect">
            <a:avLst/>
          </a:prstGeom>
          <a:noFill/>
          <a:ln>
            <a:noFill/>
          </a:ln>
        </p:spPr>
      </p:pic>
      <p:pic>
        <p:nvPicPr>
          <p:cNvPr id="791" name="Google Shape;791;p74"/>
          <p:cNvPicPr preferRelativeResize="0"/>
          <p:nvPr/>
        </p:nvPicPr>
        <p:blipFill>
          <a:blip r:embed="rId10">
            <a:alphaModFix/>
          </a:blip>
          <a:stretch>
            <a:fillRect/>
          </a:stretch>
        </p:blipFill>
        <p:spPr>
          <a:xfrm>
            <a:off x="224830" y="1958650"/>
            <a:ext cx="670225" cy="670225"/>
          </a:xfrm>
          <a:prstGeom prst="rect">
            <a:avLst/>
          </a:prstGeom>
          <a:noFill/>
          <a:ln>
            <a:noFill/>
          </a:ln>
        </p:spPr>
      </p:pic>
      <p:pic>
        <p:nvPicPr>
          <p:cNvPr id="792" name="Google Shape;792;p74"/>
          <p:cNvPicPr preferRelativeResize="0"/>
          <p:nvPr/>
        </p:nvPicPr>
        <p:blipFill>
          <a:blip r:embed="rId11">
            <a:alphaModFix/>
          </a:blip>
          <a:stretch>
            <a:fillRect/>
          </a:stretch>
        </p:blipFill>
        <p:spPr>
          <a:xfrm>
            <a:off x="3231418" y="1896744"/>
            <a:ext cx="670225" cy="670225"/>
          </a:xfrm>
          <a:prstGeom prst="rect">
            <a:avLst/>
          </a:prstGeom>
          <a:noFill/>
          <a:ln>
            <a:noFill/>
          </a:ln>
        </p:spPr>
      </p:pic>
      <p:pic>
        <p:nvPicPr>
          <p:cNvPr id="793" name="Google Shape;793;p74"/>
          <p:cNvPicPr preferRelativeResize="0"/>
          <p:nvPr/>
        </p:nvPicPr>
        <p:blipFill>
          <a:blip r:embed="rId12">
            <a:alphaModFix/>
          </a:blip>
          <a:stretch>
            <a:fillRect/>
          </a:stretch>
        </p:blipFill>
        <p:spPr>
          <a:xfrm>
            <a:off x="224830" y="1090350"/>
            <a:ext cx="670225" cy="670225"/>
          </a:xfrm>
          <a:prstGeom prst="rect">
            <a:avLst/>
          </a:prstGeom>
          <a:noFill/>
          <a:ln>
            <a:noFill/>
          </a:ln>
        </p:spPr>
      </p:pic>
      <p:sp>
        <p:nvSpPr>
          <p:cNvPr id="794" name="Google Shape;794;p74"/>
          <p:cNvSpPr txBox="1"/>
          <p:nvPr/>
        </p:nvSpPr>
        <p:spPr>
          <a:xfrm>
            <a:off x="895055" y="1225350"/>
            <a:ext cx="16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https://nf-co.re</a:t>
            </a:r>
            <a:endParaRPr>
              <a:solidFill>
                <a:schemeClr val="dk2"/>
              </a:solidFill>
              <a:latin typeface="Inter Light"/>
              <a:ea typeface="Inter Light"/>
              <a:cs typeface="Inter Light"/>
              <a:sym typeface="Inter Light"/>
            </a:endParaRPr>
          </a:p>
        </p:txBody>
      </p:sp>
      <p:sp>
        <p:nvSpPr>
          <p:cNvPr id="795" name="Google Shape;795;p74"/>
          <p:cNvSpPr txBox="1"/>
          <p:nvPr/>
        </p:nvSpPr>
        <p:spPr>
          <a:xfrm>
            <a:off x="3901655" y="1225363"/>
            <a:ext cx="19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github.com/nf-core</a:t>
            </a:r>
            <a:endParaRPr>
              <a:solidFill>
                <a:schemeClr val="dk2"/>
              </a:solidFill>
              <a:latin typeface="Inter Light"/>
              <a:ea typeface="Inter Light"/>
              <a:cs typeface="Inter Light"/>
              <a:sym typeface="Inter Light"/>
            </a:endParaRPr>
          </a:p>
        </p:txBody>
      </p:sp>
      <p:sp>
        <p:nvSpPr>
          <p:cNvPr id="796" name="Google Shape;796;p74"/>
          <p:cNvSpPr txBox="1"/>
          <p:nvPr/>
        </p:nvSpPr>
        <p:spPr>
          <a:xfrm>
            <a:off x="7003530" y="1225363"/>
            <a:ext cx="19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nfcore.slack.com</a:t>
            </a:r>
            <a:endParaRPr>
              <a:solidFill>
                <a:schemeClr val="dk2"/>
              </a:solidFill>
              <a:latin typeface="Inter Light"/>
              <a:ea typeface="Inter Light"/>
              <a:cs typeface="Inter Light"/>
              <a:sym typeface="Inter Light"/>
            </a:endParaRPr>
          </a:p>
        </p:txBody>
      </p:sp>
      <p:sp>
        <p:nvSpPr>
          <p:cNvPr id="797" name="Google Shape;797;p74"/>
          <p:cNvSpPr txBox="1"/>
          <p:nvPr/>
        </p:nvSpPr>
        <p:spPr>
          <a:xfrm>
            <a:off x="895055" y="2093650"/>
            <a:ext cx="19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youtube.com/nf-core</a:t>
            </a:r>
            <a:endParaRPr>
              <a:solidFill>
                <a:schemeClr val="dk2"/>
              </a:solidFill>
              <a:latin typeface="Inter Light"/>
              <a:ea typeface="Inter Light"/>
              <a:cs typeface="Inter Light"/>
              <a:sym typeface="Inter Light"/>
            </a:endParaRPr>
          </a:p>
        </p:txBody>
      </p:sp>
      <p:sp>
        <p:nvSpPr>
          <p:cNvPr id="798" name="Google Shape;798;p74"/>
          <p:cNvSpPr txBox="1"/>
          <p:nvPr/>
        </p:nvSpPr>
        <p:spPr>
          <a:xfrm>
            <a:off x="6980880" y="2044550"/>
            <a:ext cx="19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@nf_core</a:t>
            </a:r>
            <a:endParaRPr>
              <a:solidFill>
                <a:schemeClr val="dk2"/>
              </a:solidFill>
              <a:latin typeface="Inter Light"/>
              <a:ea typeface="Inter Light"/>
              <a:cs typeface="Inter Light"/>
              <a:sym typeface="Inter Light"/>
            </a:endParaRPr>
          </a:p>
        </p:txBody>
      </p:sp>
      <p:sp>
        <p:nvSpPr>
          <p:cNvPr id="799" name="Google Shape;799;p74"/>
          <p:cNvSpPr txBox="1"/>
          <p:nvPr/>
        </p:nvSpPr>
        <p:spPr>
          <a:xfrm>
            <a:off x="3901655" y="2031756"/>
            <a:ext cx="24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@nf_core@mstdn.science</a:t>
            </a:r>
            <a:endParaRPr>
              <a:solidFill>
                <a:schemeClr val="dk2"/>
              </a:solidFill>
              <a:latin typeface="Inter Light"/>
              <a:ea typeface="Inter Light"/>
              <a:cs typeface="Inter Light"/>
              <a:sym typeface="Inter Light"/>
            </a:endParaRPr>
          </a:p>
        </p:txBody>
      </p:sp>
      <p:sp>
        <p:nvSpPr>
          <p:cNvPr id="800" name="Google Shape;800;p74"/>
          <p:cNvSpPr txBox="1"/>
          <p:nvPr/>
        </p:nvSpPr>
        <p:spPr>
          <a:xfrm>
            <a:off x="224825" y="2979350"/>
            <a:ext cx="1277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Inter Light"/>
                <a:ea typeface="Inter Light"/>
                <a:cs typeface="Inter Light"/>
                <a:sym typeface="Inter Light"/>
              </a:rPr>
              <a:t>Financial &amp; </a:t>
            </a:r>
            <a:endParaRPr sz="1300">
              <a:solidFill>
                <a:schemeClr val="dk2"/>
              </a:solidFill>
              <a:latin typeface="Inter Light"/>
              <a:ea typeface="Inter Light"/>
              <a:cs typeface="Inter Light"/>
              <a:sym typeface="Inter Light"/>
            </a:endParaRPr>
          </a:p>
          <a:p>
            <a:pPr indent="0" lvl="0" marL="0" rtl="0" algn="l">
              <a:spcBef>
                <a:spcPts val="0"/>
              </a:spcBef>
              <a:spcAft>
                <a:spcPts val="0"/>
              </a:spcAft>
              <a:buNone/>
            </a:pPr>
            <a:r>
              <a:rPr lang="en" sz="1300">
                <a:solidFill>
                  <a:schemeClr val="dk2"/>
                </a:solidFill>
                <a:latin typeface="Inter Light"/>
                <a:ea typeface="Inter Light"/>
                <a:cs typeface="Inter Light"/>
                <a:sym typeface="Inter Light"/>
              </a:rPr>
              <a:t>Infrastructure </a:t>
            </a:r>
            <a:br>
              <a:rPr lang="en" sz="1300">
                <a:solidFill>
                  <a:schemeClr val="dk2"/>
                </a:solidFill>
                <a:latin typeface="Inter Light"/>
                <a:ea typeface="Inter Light"/>
                <a:cs typeface="Inter Light"/>
                <a:sym typeface="Inter Light"/>
              </a:rPr>
            </a:br>
            <a:r>
              <a:rPr lang="en" sz="1300">
                <a:solidFill>
                  <a:schemeClr val="dk2"/>
                </a:solidFill>
                <a:latin typeface="Inter Light"/>
                <a:ea typeface="Inter Light"/>
                <a:cs typeface="Inter Light"/>
                <a:sym typeface="Inter Light"/>
              </a:rPr>
              <a:t>Support:</a:t>
            </a:r>
            <a:endParaRPr sz="1300">
              <a:solidFill>
                <a:schemeClr val="dk2"/>
              </a:solidFill>
              <a:latin typeface="Inter Light"/>
              <a:ea typeface="Inter Light"/>
              <a:cs typeface="Inter Light"/>
              <a:sym typeface="Inter Light"/>
            </a:endParaRPr>
          </a:p>
        </p:txBody>
      </p:sp>
      <p:sp>
        <p:nvSpPr>
          <p:cNvPr id="801" name="Google Shape;801;p74"/>
          <p:cNvSpPr txBox="1"/>
          <p:nvPr/>
        </p:nvSpPr>
        <p:spPr>
          <a:xfrm>
            <a:off x="224825" y="4190087"/>
            <a:ext cx="144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Light"/>
                <a:ea typeface="Inter Light"/>
                <a:cs typeface="Inter Light"/>
                <a:sym typeface="Inter Light"/>
              </a:rPr>
              <a:t>Speaker’s Support</a:t>
            </a:r>
            <a:endParaRPr>
              <a:solidFill>
                <a:schemeClr val="dk2"/>
              </a:solidFill>
              <a:latin typeface="Inter Light"/>
              <a:ea typeface="Inter Light"/>
              <a:cs typeface="Inter Light"/>
              <a:sym typeface="Inter Light"/>
            </a:endParaRPr>
          </a:p>
        </p:txBody>
      </p:sp>
      <p:pic>
        <p:nvPicPr>
          <p:cNvPr id="802" name="Google Shape;802;p74"/>
          <p:cNvPicPr preferRelativeResize="0"/>
          <p:nvPr/>
        </p:nvPicPr>
        <p:blipFill>
          <a:blip r:embed="rId13">
            <a:alphaModFix/>
          </a:blip>
          <a:stretch>
            <a:fillRect/>
          </a:stretch>
        </p:blipFill>
        <p:spPr>
          <a:xfrm>
            <a:off x="1885686" y="4217721"/>
            <a:ext cx="2565811" cy="648980"/>
          </a:xfrm>
          <a:prstGeom prst="rect">
            <a:avLst/>
          </a:prstGeom>
          <a:noFill/>
          <a:ln>
            <a:noFill/>
          </a:ln>
        </p:spPr>
      </p:pic>
      <p:pic>
        <p:nvPicPr>
          <p:cNvPr id="803" name="Google Shape;803;p74"/>
          <p:cNvPicPr preferRelativeResize="0"/>
          <p:nvPr/>
        </p:nvPicPr>
        <p:blipFill>
          <a:blip r:embed="rId14">
            <a:alphaModFix/>
          </a:blip>
          <a:stretch>
            <a:fillRect/>
          </a:stretch>
        </p:blipFill>
        <p:spPr>
          <a:xfrm>
            <a:off x="4280505" y="4177646"/>
            <a:ext cx="1034313" cy="729131"/>
          </a:xfrm>
          <a:prstGeom prst="rect">
            <a:avLst/>
          </a:prstGeom>
          <a:noFill/>
          <a:ln>
            <a:noFill/>
          </a:ln>
        </p:spPr>
      </p:pic>
      <p:pic>
        <p:nvPicPr>
          <p:cNvPr id="804" name="Google Shape;804;p74"/>
          <p:cNvPicPr preferRelativeResize="0"/>
          <p:nvPr/>
        </p:nvPicPr>
        <p:blipFill>
          <a:blip r:embed="rId15">
            <a:alphaModFix/>
          </a:blip>
          <a:stretch>
            <a:fillRect/>
          </a:stretch>
        </p:blipFill>
        <p:spPr>
          <a:xfrm>
            <a:off x="5128117" y="4218801"/>
            <a:ext cx="1224043" cy="646819"/>
          </a:xfrm>
          <a:prstGeom prst="rect">
            <a:avLst/>
          </a:prstGeom>
          <a:noFill/>
          <a:ln>
            <a:noFill/>
          </a:ln>
        </p:spPr>
      </p:pic>
      <p:sp>
        <p:nvSpPr>
          <p:cNvPr id="805" name="Google Shape;805;p74"/>
          <p:cNvSpPr txBox="1"/>
          <p:nvPr/>
        </p:nvSpPr>
        <p:spPr>
          <a:xfrm>
            <a:off x="1862463" y="4262322"/>
            <a:ext cx="19830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dk2"/>
                </a:solidFill>
                <a:latin typeface="Inter Light"/>
                <a:ea typeface="Inter Light"/>
                <a:cs typeface="Inter Light"/>
                <a:sym typeface="Inter Light"/>
              </a:rPr>
              <a:t>Microbiome Sciences Group @</a:t>
            </a:r>
            <a:endParaRPr sz="800">
              <a:solidFill>
                <a:schemeClr val="dk2"/>
              </a:solidFill>
              <a:latin typeface="Inter Light"/>
              <a:ea typeface="Inter Light"/>
              <a:cs typeface="Inter Light"/>
              <a:sym typeface="Inter Light"/>
            </a:endParaRPr>
          </a:p>
        </p:txBody>
      </p:sp>
      <p:sp>
        <p:nvSpPr>
          <p:cNvPr id="806" name="Google Shape;806;p7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807" name="Google Shape;807;p74"/>
          <p:cNvCxnSpPr/>
          <p:nvPr/>
        </p:nvCxnSpPr>
        <p:spPr>
          <a:xfrm>
            <a:off x="209075" y="2805775"/>
            <a:ext cx="8665500" cy="0"/>
          </a:xfrm>
          <a:prstGeom prst="straightConnector1">
            <a:avLst/>
          </a:prstGeom>
          <a:noFill/>
          <a:ln cap="flat" cmpd="sng" w="9525">
            <a:solidFill>
              <a:schemeClr val="dk2"/>
            </a:solidFill>
            <a:prstDash val="solid"/>
            <a:round/>
            <a:headEnd len="med" w="med" type="none"/>
            <a:tailEnd len="med" w="med" type="none"/>
          </a:ln>
        </p:spPr>
      </p:cxnSp>
      <p:cxnSp>
        <p:nvCxnSpPr>
          <p:cNvPr id="808" name="Google Shape;808;p74"/>
          <p:cNvCxnSpPr/>
          <p:nvPr/>
        </p:nvCxnSpPr>
        <p:spPr>
          <a:xfrm>
            <a:off x="193600" y="4020175"/>
            <a:ext cx="8704200" cy="0"/>
          </a:xfrm>
          <a:prstGeom prst="straightConnector1">
            <a:avLst/>
          </a:prstGeom>
          <a:noFill/>
          <a:ln cap="flat" cmpd="sng" w="9525">
            <a:solidFill>
              <a:schemeClr val="dk2"/>
            </a:solidFill>
            <a:prstDash val="solid"/>
            <a:round/>
            <a:headEnd len="med" w="med" type="none"/>
            <a:tailEnd len="med" w="med" type="none"/>
          </a:ln>
        </p:spPr>
      </p:cxnSp>
      <p:pic>
        <p:nvPicPr>
          <p:cNvPr id="809" name="Google Shape;809;p74"/>
          <p:cNvPicPr preferRelativeResize="0"/>
          <p:nvPr/>
        </p:nvPicPr>
        <p:blipFill rotWithShape="1">
          <a:blip r:embed="rId16">
            <a:alphaModFix/>
          </a:blip>
          <a:srcRect b="0" l="76005" r="0" t="0"/>
          <a:stretch/>
        </p:blipFill>
        <p:spPr>
          <a:xfrm>
            <a:off x="1342895" y="4212703"/>
            <a:ext cx="355988" cy="386123"/>
          </a:xfrm>
          <a:prstGeom prst="rect">
            <a:avLst/>
          </a:prstGeom>
          <a:noFill/>
          <a:ln>
            <a:noFill/>
          </a:ln>
        </p:spPr>
      </p:pic>
      <p:sp>
        <p:nvSpPr>
          <p:cNvPr id="810" name="Google Shape;810;p74"/>
          <p:cNvSpPr txBox="1"/>
          <p:nvPr/>
        </p:nvSpPr>
        <p:spPr>
          <a:xfrm>
            <a:off x="1099448" y="4573799"/>
            <a:ext cx="84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Inter Light"/>
                <a:ea typeface="Inter Light"/>
                <a:cs typeface="Inter Light"/>
                <a:sym typeface="Inter Light"/>
              </a:rPr>
              <a:t>nf-core/core &amp; community</a:t>
            </a:r>
            <a:endParaRPr sz="800">
              <a:solidFill>
                <a:schemeClr val="dk2"/>
              </a:solidFill>
              <a:latin typeface="Inter Light"/>
              <a:ea typeface="Inter Light"/>
              <a:cs typeface="Inter Light"/>
              <a:sym typeface="Inter Light"/>
            </a:endParaRPr>
          </a:p>
        </p:txBody>
      </p:sp>
      <p:pic>
        <p:nvPicPr>
          <p:cNvPr id="811" name="Google Shape;811;p74"/>
          <p:cNvPicPr preferRelativeResize="0"/>
          <p:nvPr/>
        </p:nvPicPr>
        <p:blipFill>
          <a:blip r:embed="rId17">
            <a:alphaModFix/>
          </a:blip>
          <a:stretch>
            <a:fillRect/>
          </a:stretch>
        </p:blipFill>
        <p:spPr>
          <a:xfrm>
            <a:off x="6371413" y="1134850"/>
            <a:ext cx="548700" cy="548700"/>
          </a:xfrm>
          <a:prstGeom prst="rect">
            <a:avLst/>
          </a:prstGeom>
          <a:noFill/>
          <a:ln>
            <a:noFill/>
          </a:ln>
        </p:spPr>
      </p:pic>
      <p:sp>
        <p:nvSpPr>
          <p:cNvPr id="812" name="Google Shape;812;p74"/>
          <p:cNvSpPr txBox="1"/>
          <p:nvPr/>
        </p:nvSpPr>
        <p:spPr>
          <a:xfrm>
            <a:off x="1917450" y="2513538"/>
            <a:ext cx="5309100" cy="276900"/>
          </a:xfrm>
          <a:prstGeom prst="rect">
            <a:avLst/>
          </a:prstGeom>
          <a:noFill/>
          <a:ln>
            <a:noFill/>
          </a:ln>
        </p:spPr>
        <p:txBody>
          <a:bodyPr anchorCtr="0" anchor="t" bIns="91425" lIns="91425" spcFirstLastPara="1" rIns="91425" wrap="square" tIns="91425">
            <a:spAutoFit/>
          </a:bodyPr>
          <a:lstStyle/>
          <a:p>
            <a:pPr indent="0" lvl="0" marL="0" marR="381000" rtl="0" algn="ctr">
              <a:lnSpc>
                <a:spcPct val="115000"/>
              </a:lnSpc>
              <a:spcBef>
                <a:spcPts val="1200"/>
              </a:spcBef>
              <a:spcAft>
                <a:spcPts val="1200"/>
              </a:spcAft>
              <a:buNone/>
            </a:pPr>
            <a:r>
              <a:rPr lang="en" sz="600">
                <a:solidFill>
                  <a:srgbClr val="5E5E5E"/>
                </a:solidFill>
                <a:latin typeface="Inter Light"/>
                <a:ea typeface="Inter Light"/>
                <a:cs typeface="Inter Light"/>
                <a:sym typeface="Inter Light"/>
              </a:rPr>
              <a:t>Some emojis designed by</a:t>
            </a:r>
            <a:r>
              <a:rPr lang="en" sz="600">
                <a:solidFill>
                  <a:srgbClr val="5E5E5E"/>
                </a:solidFill>
                <a:uFill>
                  <a:noFill/>
                </a:uFill>
                <a:latin typeface="Inter Light"/>
                <a:ea typeface="Inter Light"/>
                <a:cs typeface="Inter Light"/>
                <a:sym typeface="Inter Light"/>
                <a:hlinkClick r:id="rId18">
                  <a:extLst>
                    <a:ext uri="{A12FA001-AC4F-418D-AE19-62706E023703}">
                      <ahyp:hlinkClr val="tx"/>
                    </a:ext>
                  </a:extLst>
                </a:hlinkClick>
              </a:rPr>
              <a:t> </a:t>
            </a:r>
            <a:r>
              <a:rPr lang="en" sz="600" u="sng">
                <a:solidFill>
                  <a:srgbClr val="5E5E5E"/>
                </a:solidFill>
                <a:latin typeface="Inter Light"/>
                <a:ea typeface="Inter Light"/>
                <a:cs typeface="Inter Light"/>
                <a:sym typeface="Inter Light"/>
                <a:hlinkClick r:id="rId19">
                  <a:extLst>
                    <a:ext uri="{A12FA001-AC4F-418D-AE19-62706E023703}">
                      <ahyp:hlinkClr val="tx"/>
                    </a:ext>
                  </a:extLst>
                </a:hlinkClick>
              </a:rPr>
              <a:t>OpenMoji</a:t>
            </a:r>
            <a:r>
              <a:rPr lang="en" sz="600">
                <a:solidFill>
                  <a:srgbClr val="5E5E5E"/>
                </a:solidFill>
                <a:latin typeface="Inter Light"/>
                <a:ea typeface="Inter Light"/>
                <a:cs typeface="Inter Light"/>
                <a:sym typeface="Inter Light"/>
              </a:rPr>
              <a:t> – the open-source emoji and icon project. License:</a:t>
            </a:r>
            <a:r>
              <a:rPr lang="en" sz="600">
                <a:solidFill>
                  <a:srgbClr val="5E5E5E"/>
                </a:solidFill>
                <a:uFill>
                  <a:noFill/>
                </a:uFill>
                <a:latin typeface="Inter Light"/>
                <a:ea typeface="Inter Light"/>
                <a:cs typeface="Inter Light"/>
                <a:sym typeface="Inter Light"/>
                <a:hlinkClick r:id="rId20">
                  <a:extLst>
                    <a:ext uri="{A12FA001-AC4F-418D-AE19-62706E023703}">
                      <ahyp:hlinkClr val="tx"/>
                    </a:ext>
                  </a:extLst>
                </a:hlinkClick>
              </a:rPr>
              <a:t> </a:t>
            </a:r>
            <a:r>
              <a:rPr lang="en" sz="600" u="sng">
                <a:solidFill>
                  <a:srgbClr val="5E5E5E"/>
                </a:solidFill>
                <a:latin typeface="Inter Light"/>
                <a:ea typeface="Inter Light"/>
                <a:cs typeface="Inter Light"/>
                <a:sym typeface="Inter Light"/>
                <a:hlinkClick r:id="rId21">
                  <a:extLst>
                    <a:ext uri="{A12FA001-AC4F-418D-AE19-62706E023703}">
                      <ahyp:hlinkClr val="tx"/>
                    </a:ext>
                  </a:extLst>
                </a:hlinkClick>
              </a:rPr>
              <a:t>CC BY-SA 4.0</a:t>
            </a:r>
            <a:endParaRPr sz="600" u="sng">
              <a:solidFill>
                <a:srgbClr val="5E5E5E"/>
              </a:solidFill>
              <a:latin typeface="Inter Light"/>
              <a:ea typeface="Inter Light"/>
              <a:cs typeface="Inter Light"/>
              <a:sym typeface="Inter Light"/>
            </a:endParaRPr>
          </a:p>
        </p:txBody>
      </p:sp>
      <p:pic>
        <p:nvPicPr>
          <p:cNvPr id="813" name="Google Shape;813;p74"/>
          <p:cNvPicPr preferRelativeResize="0"/>
          <p:nvPr/>
        </p:nvPicPr>
        <p:blipFill>
          <a:blip r:embed="rId22">
            <a:alphaModFix/>
          </a:blip>
          <a:stretch>
            <a:fillRect/>
          </a:stretch>
        </p:blipFill>
        <p:spPr>
          <a:xfrm>
            <a:off x="2984800" y="3327892"/>
            <a:ext cx="1628700" cy="592758"/>
          </a:xfrm>
          <a:prstGeom prst="rect">
            <a:avLst/>
          </a:prstGeom>
          <a:noFill/>
          <a:ln>
            <a:noFill/>
          </a:ln>
        </p:spPr>
      </p:pic>
      <p:pic>
        <p:nvPicPr>
          <p:cNvPr id="814" name="Google Shape;814;p74"/>
          <p:cNvPicPr preferRelativeResize="0"/>
          <p:nvPr/>
        </p:nvPicPr>
        <p:blipFill>
          <a:blip r:embed="rId23">
            <a:alphaModFix/>
          </a:blip>
          <a:stretch>
            <a:fillRect/>
          </a:stretch>
        </p:blipFill>
        <p:spPr>
          <a:xfrm>
            <a:off x="3076600" y="2916485"/>
            <a:ext cx="1445101" cy="285368"/>
          </a:xfrm>
          <a:prstGeom prst="rect">
            <a:avLst/>
          </a:prstGeom>
          <a:noFill/>
          <a:ln>
            <a:noFill/>
          </a:ln>
        </p:spPr>
      </p:pic>
      <p:pic>
        <p:nvPicPr>
          <p:cNvPr id="815" name="Google Shape;815;p74"/>
          <p:cNvPicPr preferRelativeResize="0"/>
          <p:nvPr/>
        </p:nvPicPr>
        <p:blipFill>
          <a:blip r:embed="rId24">
            <a:alphaModFix/>
          </a:blip>
          <a:stretch>
            <a:fillRect/>
          </a:stretch>
        </p:blipFill>
        <p:spPr>
          <a:xfrm>
            <a:off x="6352170" y="4224912"/>
            <a:ext cx="603386" cy="567705"/>
          </a:xfrm>
          <a:prstGeom prst="rect">
            <a:avLst/>
          </a:prstGeom>
          <a:noFill/>
          <a:ln>
            <a:noFill/>
          </a:ln>
        </p:spPr>
      </p:pic>
      <p:pic>
        <p:nvPicPr>
          <p:cNvPr id="816" name="Google Shape;816;p74"/>
          <p:cNvPicPr preferRelativeResize="0"/>
          <p:nvPr/>
        </p:nvPicPr>
        <p:blipFill>
          <a:blip r:embed="rId25">
            <a:alphaModFix/>
          </a:blip>
          <a:stretch>
            <a:fillRect/>
          </a:stretch>
        </p:blipFill>
        <p:spPr>
          <a:xfrm>
            <a:off x="7019714" y="4224913"/>
            <a:ext cx="1898260" cy="5677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idx="4294967295" type="body"/>
          </p:nvPr>
        </p:nvSpPr>
        <p:spPr>
          <a:xfrm>
            <a:off x="1005937" y="2049988"/>
            <a:ext cx="2011800" cy="805500"/>
          </a:xfrm>
          <a:prstGeom prst="rect">
            <a:avLst/>
          </a:prstGeom>
          <a:noFill/>
          <a:ln>
            <a:noFill/>
          </a:ln>
        </p:spPr>
        <p:txBody>
          <a:bodyPr anchorCtr="0" anchor="t" bIns="0" lIns="0" spcFirstLastPara="1" rIns="0" wrap="square" tIns="0">
            <a:normAutofit/>
          </a:bodyPr>
          <a:lstStyle/>
          <a:p>
            <a:pPr indent="0" lvl="0" marL="0" marR="0" rtl="0" algn="l">
              <a:lnSpc>
                <a:spcPct val="90000"/>
              </a:lnSpc>
              <a:spcBef>
                <a:spcPts val="0"/>
              </a:spcBef>
              <a:spcAft>
                <a:spcPts val="0"/>
              </a:spcAft>
              <a:buClr>
                <a:srgbClr val="FFFFFF"/>
              </a:buClr>
              <a:buSzPts val="1400"/>
              <a:buFont typeface="Inter Light"/>
              <a:buNone/>
            </a:pPr>
            <a:r>
              <a:rPr lang="en" sz="1400">
                <a:solidFill>
                  <a:schemeClr val="dk1"/>
                </a:solidFill>
                <a:latin typeface="Inter Light"/>
                <a:ea typeface="Inter Light"/>
                <a:cs typeface="Inter Light"/>
                <a:sym typeface="Inter Light"/>
              </a:rPr>
              <a:t>Create from template, sync to get updates</a:t>
            </a:r>
            <a:endParaRPr sz="1400">
              <a:solidFill>
                <a:schemeClr val="dk1"/>
              </a:solidFill>
            </a:endParaRPr>
          </a:p>
        </p:txBody>
      </p:sp>
      <p:pic>
        <p:nvPicPr>
          <p:cNvPr descr="Google Shape;977;p94" id="203" name="Google Shape;203;p27"/>
          <p:cNvPicPr preferRelativeResize="0"/>
          <p:nvPr>
            <p:ph idx="2" type="pic"/>
          </p:nvPr>
        </p:nvPicPr>
        <p:blipFill rotWithShape="1">
          <a:blip r:embed="rId3">
            <a:alphaModFix/>
          </a:blip>
          <a:srcRect b="0" l="0" r="0" t="0"/>
          <a:stretch/>
        </p:blipFill>
        <p:spPr>
          <a:xfrm>
            <a:off x="456763" y="1538411"/>
            <a:ext cx="411600" cy="411600"/>
          </a:xfrm>
          <a:prstGeom prst="rect">
            <a:avLst/>
          </a:prstGeom>
          <a:noFill/>
          <a:ln>
            <a:noFill/>
          </a:ln>
        </p:spPr>
      </p:pic>
      <p:sp>
        <p:nvSpPr>
          <p:cNvPr id="204" name="Google Shape;204;p27"/>
          <p:cNvSpPr txBox="1"/>
          <p:nvPr/>
        </p:nvSpPr>
        <p:spPr>
          <a:xfrm>
            <a:off x="1006042" y="3180518"/>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Schema</a:t>
            </a:r>
            <a:endParaRPr b="0" i="0" sz="1400" u="none" cap="none" strike="noStrike">
              <a:solidFill>
                <a:schemeClr val="dk1"/>
              </a:solidFill>
              <a:latin typeface="Arial"/>
              <a:ea typeface="Arial"/>
              <a:cs typeface="Arial"/>
              <a:sym typeface="Arial"/>
            </a:endParaRPr>
          </a:p>
        </p:txBody>
      </p:sp>
      <p:sp>
        <p:nvSpPr>
          <p:cNvPr id="205" name="Google Shape;205;p27"/>
          <p:cNvSpPr txBox="1"/>
          <p:nvPr/>
        </p:nvSpPr>
        <p:spPr>
          <a:xfrm>
            <a:off x="1005937" y="3636893"/>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Build your pipeline schema with a GUI</a:t>
            </a:r>
            <a:endParaRPr b="0" i="0" sz="1400" u="none" cap="none" strike="noStrike">
              <a:solidFill>
                <a:schemeClr val="dk1"/>
              </a:solidFill>
              <a:latin typeface="Arial"/>
              <a:ea typeface="Arial"/>
              <a:cs typeface="Arial"/>
              <a:sym typeface="Arial"/>
            </a:endParaRPr>
          </a:p>
        </p:txBody>
      </p:sp>
      <p:pic>
        <p:nvPicPr>
          <p:cNvPr descr="Google Shape;980;p94" id="206" name="Google Shape;206;p27"/>
          <p:cNvPicPr preferRelativeResize="0"/>
          <p:nvPr>
            <p:ph idx="3" type="pic"/>
          </p:nvPr>
        </p:nvPicPr>
        <p:blipFill rotWithShape="1">
          <a:blip r:embed="rId4">
            <a:alphaModFix/>
          </a:blip>
          <a:srcRect b="0" l="0" r="0" t="0"/>
          <a:stretch/>
        </p:blipFill>
        <p:spPr>
          <a:xfrm>
            <a:off x="456763" y="3125316"/>
            <a:ext cx="411600" cy="411600"/>
          </a:xfrm>
          <a:prstGeom prst="rect">
            <a:avLst/>
          </a:prstGeom>
          <a:noFill/>
          <a:ln>
            <a:noFill/>
          </a:ln>
        </p:spPr>
      </p:pic>
      <p:sp>
        <p:nvSpPr>
          <p:cNvPr id="207" name="Google Shape;207;p27"/>
          <p:cNvSpPr txBox="1"/>
          <p:nvPr/>
        </p:nvSpPr>
        <p:spPr>
          <a:xfrm>
            <a:off x="6675105" y="1593612"/>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Modules</a:t>
            </a:r>
            <a:endParaRPr b="0" i="0" sz="1400" u="none" cap="none" strike="noStrike">
              <a:solidFill>
                <a:schemeClr val="dk1"/>
              </a:solidFill>
              <a:latin typeface="Arial"/>
              <a:ea typeface="Arial"/>
              <a:cs typeface="Arial"/>
              <a:sym typeface="Arial"/>
            </a:endParaRPr>
          </a:p>
        </p:txBody>
      </p:sp>
      <p:sp>
        <p:nvSpPr>
          <p:cNvPr id="208" name="Google Shape;208;p27"/>
          <p:cNvSpPr txBox="1"/>
          <p:nvPr/>
        </p:nvSpPr>
        <p:spPr>
          <a:xfrm>
            <a:off x="6675000" y="2049988"/>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Create, install, update, patch, test</a:t>
            </a:r>
            <a:endParaRPr b="0" i="0" sz="1400" u="none" cap="none" strike="noStrike">
              <a:solidFill>
                <a:schemeClr val="dk1"/>
              </a:solidFill>
              <a:latin typeface="Arial"/>
              <a:ea typeface="Arial"/>
              <a:cs typeface="Arial"/>
              <a:sym typeface="Arial"/>
            </a:endParaRPr>
          </a:p>
        </p:txBody>
      </p:sp>
      <p:pic>
        <p:nvPicPr>
          <p:cNvPr descr="Google Shape;983;p94" id="209" name="Google Shape;209;p27"/>
          <p:cNvPicPr preferRelativeResize="0"/>
          <p:nvPr>
            <p:ph idx="4" type="pic"/>
          </p:nvPr>
        </p:nvPicPr>
        <p:blipFill rotWithShape="1">
          <a:blip r:embed="rId5">
            <a:alphaModFix/>
          </a:blip>
          <a:srcRect b="0" l="0" r="0" t="0"/>
          <a:stretch/>
        </p:blipFill>
        <p:spPr>
          <a:xfrm>
            <a:off x="6125824" y="1538411"/>
            <a:ext cx="411600" cy="411600"/>
          </a:xfrm>
          <a:prstGeom prst="rect">
            <a:avLst/>
          </a:prstGeom>
          <a:noFill/>
          <a:ln>
            <a:noFill/>
          </a:ln>
        </p:spPr>
      </p:pic>
      <p:sp>
        <p:nvSpPr>
          <p:cNvPr id="210" name="Google Shape;210;p27"/>
          <p:cNvSpPr txBox="1"/>
          <p:nvPr/>
        </p:nvSpPr>
        <p:spPr>
          <a:xfrm>
            <a:off x="6675105" y="3180518"/>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Download</a:t>
            </a:r>
            <a:endParaRPr b="0" i="0" sz="1400" u="none" cap="none" strike="noStrike">
              <a:solidFill>
                <a:schemeClr val="dk1"/>
              </a:solidFill>
              <a:latin typeface="Arial"/>
              <a:ea typeface="Arial"/>
              <a:cs typeface="Arial"/>
              <a:sym typeface="Arial"/>
            </a:endParaRPr>
          </a:p>
        </p:txBody>
      </p:sp>
      <p:sp>
        <p:nvSpPr>
          <p:cNvPr id="211" name="Google Shape;211;p27"/>
          <p:cNvSpPr txBox="1"/>
          <p:nvPr/>
        </p:nvSpPr>
        <p:spPr>
          <a:xfrm>
            <a:off x="6675000" y="3636893"/>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Fetch with singularity images for offline use</a:t>
            </a:r>
            <a:endParaRPr b="0" i="0" sz="1400" u="none" cap="none" strike="noStrike">
              <a:solidFill>
                <a:schemeClr val="dk1"/>
              </a:solidFill>
              <a:latin typeface="Arial"/>
              <a:ea typeface="Arial"/>
              <a:cs typeface="Arial"/>
              <a:sym typeface="Arial"/>
            </a:endParaRPr>
          </a:p>
        </p:txBody>
      </p:sp>
      <p:pic>
        <p:nvPicPr>
          <p:cNvPr descr="Google Shape;986;p94" id="212" name="Google Shape;212;p27"/>
          <p:cNvPicPr preferRelativeResize="0"/>
          <p:nvPr>
            <p:ph idx="5" type="pic"/>
          </p:nvPr>
        </p:nvPicPr>
        <p:blipFill rotWithShape="1">
          <a:blip r:embed="rId6">
            <a:alphaModFix/>
          </a:blip>
          <a:srcRect b="0" l="0" r="0" t="0"/>
          <a:stretch/>
        </p:blipFill>
        <p:spPr>
          <a:xfrm>
            <a:off x="6125824" y="3125316"/>
            <a:ext cx="411600" cy="411600"/>
          </a:xfrm>
          <a:prstGeom prst="rect">
            <a:avLst/>
          </a:prstGeom>
          <a:noFill/>
          <a:ln>
            <a:noFill/>
          </a:ln>
        </p:spPr>
      </p:pic>
      <p:sp>
        <p:nvSpPr>
          <p:cNvPr id="213" name="Google Shape;213;p27"/>
          <p:cNvSpPr txBox="1"/>
          <p:nvPr/>
        </p:nvSpPr>
        <p:spPr>
          <a:xfrm>
            <a:off x="3854310" y="1593612"/>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Subworkflows</a:t>
            </a:r>
            <a:endParaRPr b="0" i="0" sz="1400" u="none" cap="none" strike="noStrike">
              <a:solidFill>
                <a:schemeClr val="dk1"/>
              </a:solidFill>
              <a:latin typeface="Arial"/>
              <a:ea typeface="Arial"/>
              <a:cs typeface="Arial"/>
              <a:sym typeface="Arial"/>
            </a:endParaRPr>
          </a:p>
        </p:txBody>
      </p:sp>
      <p:sp>
        <p:nvSpPr>
          <p:cNvPr id="214" name="Google Shape;214;p27"/>
          <p:cNvSpPr txBox="1"/>
          <p:nvPr/>
        </p:nvSpPr>
        <p:spPr>
          <a:xfrm>
            <a:off x="3854205" y="2049988"/>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Create, install and update</a:t>
            </a:r>
            <a:endParaRPr b="0" i="0" sz="1400" u="none" cap="none" strike="noStrike">
              <a:solidFill>
                <a:schemeClr val="dk1"/>
              </a:solidFill>
              <a:latin typeface="Arial"/>
              <a:ea typeface="Arial"/>
              <a:cs typeface="Arial"/>
              <a:sym typeface="Arial"/>
            </a:endParaRPr>
          </a:p>
        </p:txBody>
      </p:sp>
      <p:sp>
        <p:nvSpPr>
          <p:cNvPr id="215" name="Google Shape;215;p27"/>
          <p:cNvSpPr txBox="1"/>
          <p:nvPr/>
        </p:nvSpPr>
        <p:spPr>
          <a:xfrm>
            <a:off x="3854310" y="3180518"/>
            <a:ext cx="2011800" cy="356400"/>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 sz="1800" u="none" cap="none" strike="noStrike">
                <a:solidFill>
                  <a:schemeClr val="dk1"/>
                </a:solidFill>
                <a:latin typeface="Inter"/>
                <a:ea typeface="Inter"/>
                <a:cs typeface="Inter"/>
                <a:sym typeface="Inter"/>
              </a:rPr>
              <a:t>Linting</a:t>
            </a:r>
            <a:endParaRPr b="0" i="0" sz="1400" u="none" cap="none" strike="noStrike">
              <a:solidFill>
                <a:schemeClr val="dk1"/>
              </a:solidFill>
              <a:latin typeface="Arial"/>
              <a:ea typeface="Arial"/>
              <a:cs typeface="Arial"/>
              <a:sym typeface="Arial"/>
            </a:endParaRPr>
          </a:p>
        </p:txBody>
      </p:sp>
      <p:sp>
        <p:nvSpPr>
          <p:cNvPr id="216" name="Google Shape;216;p27"/>
          <p:cNvSpPr txBox="1"/>
          <p:nvPr/>
        </p:nvSpPr>
        <p:spPr>
          <a:xfrm>
            <a:off x="3854205" y="3636893"/>
            <a:ext cx="2011800" cy="805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chemeClr val="dk1"/>
                </a:solidFill>
                <a:latin typeface="Inter Light"/>
                <a:ea typeface="Inter Light"/>
                <a:cs typeface="Inter Light"/>
                <a:sym typeface="Inter Light"/>
              </a:rPr>
              <a:t>Test nf-core standards and best practices</a:t>
            </a:r>
            <a:endParaRPr b="0" i="0" sz="1400" u="none" cap="none" strike="noStrike">
              <a:solidFill>
                <a:schemeClr val="dk1"/>
              </a:solidFill>
              <a:latin typeface="Arial"/>
              <a:ea typeface="Arial"/>
              <a:cs typeface="Arial"/>
              <a:sym typeface="Arial"/>
            </a:endParaRPr>
          </a:p>
        </p:txBody>
      </p:sp>
      <p:pic>
        <p:nvPicPr>
          <p:cNvPr descr="Google Shape;991;p94" id="217" name="Google Shape;217;p27"/>
          <p:cNvPicPr preferRelativeResize="0"/>
          <p:nvPr>
            <p:ph idx="6" type="pic"/>
          </p:nvPr>
        </p:nvPicPr>
        <p:blipFill rotWithShape="1">
          <a:blip r:embed="rId7">
            <a:alphaModFix/>
          </a:blip>
          <a:srcRect b="0" l="0" r="0" t="0"/>
          <a:stretch/>
        </p:blipFill>
        <p:spPr>
          <a:xfrm>
            <a:off x="3305030" y="3125316"/>
            <a:ext cx="411600" cy="411600"/>
          </a:xfrm>
          <a:prstGeom prst="rect">
            <a:avLst/>
          </a:prstGeom>
          <a:noFill/>
          <a:ln>
            <a:noFill/>
          </a:ln>
        </p:spPr>
      </p:pic>
      <p:sp>
        <p:nvSpPr>
          <p:cNvPr id="218" name="Google Shape;218;p27"/>
          <p:cNvSpPr txBox="1"/>
          <p:nvPr/>
        </p:nvSpPr>
        <p:spPr>
          <a:xfrm>
            <a:off x="0" y="17252"/>
            <a:ext cx="8229600" cy="3078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b="1" i="0" lang="en" sz="1994" u="none" cap="none" strike="noStrike">
                <a:solidFill>
                  <a:srgbClr val="FFFFFF"/>
                </a:solidFill>
                <a:latin typeface="Inter"/>
                <a:ea typeface="Inter"/>
                <a:cs typeface="Inter"/>
                <a:sym typeface="Inter"/>
              </a:rPr>
              <a:t>nf-core/tools</a:t>
            </a:r>
            <a:endParaRPr b="0" i="0" sz="1400" u="none" cap="none" strike="noStrike">
              <a:solidFill>
                <a:srgbClr val="000000"/>
              </a:solidFill>
              <a:latin typeface="Arial"/>
              <a:ea typeface="Arial"/>
              <a:cs typeface="Arial"/>
              <a:sym typeface="Arial"/>
            </a:endParaRPr>
          </a:p>
        </p:txBody>
      </p:sp>
      <p:sp>
        <p:nvSpPr>
          <p:cNvPr id="219" name="Google Shape;219;p27"/>
          <p:cNvSpPr txBox="1"/>
          <p:nvPr/>
        </p:nvSpPr>
        <p:spPr>
          <a:xfrm>
            <a:off x="0" y="397670"/>
            <a:ext cx="8229600" cy="2190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 sz="1400" u="none" cap="none" strike="noStrike">
                <a:solidFill>
                  <a:srgbClr val="FFFFFF"/>
                </a:solidFill>
                <a:latin typeface="Inter Light"/>
                <a:ea typeface="Inter Light"/>
                <a:cs typeface="Inter Light"/>
                <a:sym typeface="Inter Light"/>
              </a:rPr>
              <a:t>Command line tools to help you build your pipeline with ease</a:t>
            </a:r>
            <a:endParaRPr b="0" i="0" sz="1400" u="none" cap="none" strike="noStrike">
              <a:solidFill>
                <a:srgbClr val="000000"/>
              </a:solidFill>
              <a:latin typeface="Arial"/>
              <a:ea typeface="Arial"/>
              <a:cs typeface="Arial"/>
              <a:sym typeface="Arial"/>
            </a:endParaRPr>
          </a:p>
        </p:txBody>
      </p:sp>
      <p:pic>
        <p:nvPicPr>
          <p:cNvPr descr="Google Shape;994;p94" id="220" name="Google Shape;220;p27"/>
          <p:cNvPicPr preferRelativeResize="0"/>
          <p:nvPr>
            <p:ph idx="7" type="pic"/>
          </p:nvPr>
        </p:nvPicPr>
        <p:blipFill rotWithShape="1">
          <a:blip r:embed="rId8">
            <a:alphaModFix/>
          </a:blip>
          <a:srcRect b="0" l="0" r="0" t="0"/>
          <a:stretch/>
        </p:blipFill>
        <p:spPr>
          <a:xfrm>
            <a:off x="3320750" y="1587018"/>
            <a:ext cx="372175" cy="307797"/>
          </a:xfrm>
          <a:prstGeom prst="rect">
            <a:avLst/>
          </a:prstGeom>
          <a:noFill/>
          <a:ln>
            <a:noFill/>
          </a:ln>
        </p:spPr>
      </p:pic>
      <p:sp>
        <p:nvSpPr>
          <p:cNvPr id="221" name="Google Shape;221;p27"/>
          <p:cNvSpPr txBox="1"/>
          <p:nvPr/>
        </p:nvSpPr>
        <p:spPr>
          <a:xfrm>
            <a:off x="1033510" y="1593612"/>
            <a:ext cx="2011800" cy="356400"/>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chemeClr val="lt1"/>
              </a:buClr>
              <a:buSzPts val="1800"/>
              <a:buFont typeface="Inter"/>
              <a:buNone/>
            </a:pPr>
            <a:r>
              <a:rPr b="1" lang="en" sz="1800">
                <a:solidFill>
                  <a:schemeClr val="dk1"/>
                </a:solidFill>
              </a:rPr>
              <a:t>Pipelines</a:t>
            </a:r>
            <a:endParaRPr b="1" sz="1800">
              <a:solidFill>
                <a:schemeClr val="dk1"/>
              </a:solidFill>
              <a:latin typeface="Inter"/>
              <a:ea typeface="Inter"/>
              <a:cs typeface="Inter"/>
              <a:sym typeface="Inter"/>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1680075" y="1881225"/>
            <a:ext cx="4494900" cy="11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latin typeface="Inter Light"/>
                <a:ea typeface="Inter Light"/>
                <a:cs typeface="Inter Light"/>
                <a:sym typeface="Inter Light"/>
              </a:rPr>
              <a:t>Why use                              ?</a:t>
            </a:r>
            <a:endParaRPr>
              <a:solidFill>
                <a:schemeClr val="dk1"/>
              </a:solidFill>
              <a:latin typeface="Inter Light"/>
              <a:ea typeface="Inter Light"/>
              <a:cs typeface="Inter Light"/>
              <a:sym typeface="Inter Light"/>
            </a:endParaRPr>
          </a:p>
          <a:p>
            <a:pPr indent="0" lvl="0" marL="0" rtl="0" algn="l">
              <a:spcBef>
                <a:spcPts val="0"/>
              </a:spcBef>
              <a:spcAft>
                <a:spcPts val="0"/>
              </a:spcAft>
              <a:buNone/>
            </a:pPr>
            <a:r>
              <a:t/>
            </a:r>
            <a:endParaRPr i="1">
              <a:solidFill>
                <a:schemeClr val="dk1"/>
              </a:solidFill>
              <a:latin typeface="Inter Light"/>
              <a:ea typeface="Inter Light"/>
              <a:cs typeface="Inter Light"/>
              <a:sym typeface="Inter Light"/>
            </a:endParaRPr>
          </a:p>
          <a:p>
            <a:pPr indent="0" lvl="0" marL="0" rtl="0" algn="l">
              <a:spcBef>
                <a:spcPts val="0"/>
              </a:spcBef>
              <a:spcAft>
                <a:spcPts val="0"/>
              </a:spcAft>
              <a:buNone/>
            </a:pPr>
            <a:r>
              <a:rPr i="1" lang="en">
                <a:solidFill>
                  <a:schemeClr val="dk1"/>
                </a:solidFill>
                <a:latin typeface="Inter Light"/>
                <a:ea typeface="Inter Light"/>
                <a:cs typeface="Inter Light"/>
                <a:sym typeface="Inter Light"/>
              </a:rPr>
              <a:t>For users</a:t>
            </a:r>
            <a:endParaRPr i="1">
              <a:solidFill>
                <a:schemeClr val="dk1"/>
              </a:solidFill>
              <a:latin typeface="Inter Light"/>
              <a:ea typeface="Inter Light"/>
              <a:cs typeface="Inter Light"/>
              <a:sym typeface="Inter Light"/>
            </a:endParaRPr>
          </a:p>
        </p:txBody>
      </p:sp>
      <p:sp>
        <p:nvSpPr>
          <p:cNvPr id="227" name="Google Shape;227;p28"/>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28"/>
          <p:cNvPicPr preferRelativeResize="0"/>
          <p:nvPr/>
        </p:nvPicPr>
        <p:blipFill>
          <a:blip r:embed="rId3">
            <a:alphaModFix/>
          </a:blip>
          <a:stretch>
            <a:fillRect/>
          </a:stretch>
        </p:blipFill>
        <p:spPr>
          <a:xfrm>
            <a:off x="3049500" y="1775075"/>
            <a:ext cx="2732273" cy="71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Finding Software</a:t>
            </a:r>
            <a:endParaRPr>
              <a:latin typeface="Inter Light"/>
              <a:ea typeface="Inter Light"/>
              <a:cs typeface="Inter Light"/>
              <a:sym typeface="Inter Light"/>
            </a:endParaRPr>
          </a:p>
        </p:txBody>
      </p:sp>
      <p:sp>
        <p:nvSpPr>
          <p:cNvPr id="234" name="Google Shape;23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What does it do?</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Does it work?</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Is it easy to use?</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Will I understand the output?</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Will it be fast enough?</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Is it easy to install?</a:t>
            </a:r>
            <a:endParaRPr>
              <a:latin typeface="Inter Light"/>
              <a:ea typeface="Inter Light"/>
              <a:cs typeface="Inter Light"/>
              <a:sym typeface="Inter Light"/>
            </a:endParaRPr>
          </a:p>
        </p:txBody>
      </p:sp>
      <p:sp>
        <p:nvSpPr>
          <p:cNvPr id="235" name="Google Shape;235;p29"/>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0" y="0"/>
            <a:ext cx="4494900" cy="114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Inter Light"/>
                <a:ea typeface="Inter Light"/>
                <a:cs typeface="Inter Light"/>
                <a:sym typeface="Inter Light"/>
              </a:rPr>
              <a:t>Finding Software</a:t>
            </a:r>
            <a:endParaRPr>
              <a:latin typeface="Inter Light"/>
              <a:ea typeface="Inter Light"/>
              <a:cs typeface="Inter Light"/>
              <a:sym typeface="Inter Light"/>
            </a:endParaRPr>
          </a:p>
        </p:txBody>
      </p:sp>
      <p:sp>
        <p:nvSpPr>
          <p:cNvPr id="241" name="Google Shape;24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Font typeface="Inter"/>
              <a:buChar char="●"/>
            </a:pPr>
            <a:r>
              <a:rPr b="1" lang="en">
                <a:solidFill>
                  <a:schemeClr val="accent1"/>
                </a:solidFill>
                <a:latin typeface="Inter"/>
                <a:ea typeface="Inter"/>
                <a:cs typeface="Inter"/>
                <a:sym typeface="Inter"/>
              </a:rPr>
              <a:t>What does it do?</a:t>
            </a:r>
            <a:endParaRPr b="1">
              <a:solidFill>
                <a:schemeClr val="accent1"/>
              </a:solidFill>
              <a:latin typeface="Inter"/>
              <a:ea typeface="Inter"/>
              <a:cs typeface="Inter"/>
              <a:sym typeface="Inter"/>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Does it work?</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Is it easy to use?</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Will I understand the output?</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Will it be fast enough?</a:t>
            </a:r>
            <a:endParaRPr>
              <a:latin typeface="Inter Light"/>
              <a:ea typeface="Inter Light"/>
              <a:cs typeface="Inter Light"/>
              <a:sym typeface="Inter Light"/>
            </a:endParaRPr>
          </a:p>
          <a:p>
            <a:pPr indent="-342900" lvl="0" marL="457200" rtl="0" algn="l">
              <a:spcBef>
                <a:spcPts val="0"/>
              </a:spcBef>
              <a:spcAft>
                <a:spcPts val="0"/>
              </a:spcAft>
              <a:buSzPts val="1800"/>
              <a:buFont typeface="Inter Light"/>
              <a:buChar char="●"/>
            </a:pPr>
            <a:r>
              <a:rPr lang="en">
                <a:latin typeface="Inter Light"/>
                <a:ea typeface="Inter Light"/>
                <a:cs typeface="Inter Light"/>
                <a:sym typeface="Inter Light"/>
              </a:rPr>
              <a:t>Is it easy to install?</a:t>
            </a:r>
            <a:endParaRPr>
              <a:latin typeface="Inter Light"/>
              <a:ea typeface="Inter Light"/>
              <a:cs typeface="Inter Light"/>
              <a:sym typeface="Inter Light"/>
            </a:endParaRPr>
          </a:p>
        </p:txBody>
      </p:sp>
      <p:sp>
        <p:nvSpPr>
          <p:cNvPr id="242" name="Google Shape;242;p3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